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347" r:id="rId5"/>
    <p:sldId id="265" r:id="rId6"/>
    <p:sldId id="260" r:id="rId7"/>
    <p:sldId id="262" r:id="rId8"/>
    <p:sldId id="276" r:id="rId9"/>
    <p:sldId id="297" r:id="rId10"/>
    <p:sldId id="299" r:id="rId11"/>
    <p:sldId id="334" r:id="rId12"/>
    <p:sldId id="329" r:id="rId13"/>
    <p:sldId id="328" r:id="rId14"/>
    <p:sldId id="331" r:id="rId15"/>
    <p:sldId id="318" r:id="rId16"/>
    <p:sldId id="321" r:id="rId17"/>
    <p:sldId id="310" r:id="rId18"/>
    <p:sldId id="327" r:id="rId19"/>
    <p:sldId id="312" r:id="rId20"/>
    <p:sldId id="315" r:id="rId21"/>
    <p:sldId id="332" r:id="rId22"/>
    <p:sldId id="333" r:id="rId23"/>
    <p:sldId id="267" r:id="rId24"/>
    <p:sldId id="286" r:id="rId25"/>
    <p:sldId id="287" r:id="rId26"/>
    <p:sldId id="291" r:id="rId27"/>
    <p:sldId id="293" r:id="rId28"/>
    <p:sldId id="349" r:id="rId29"/>
    <p:sldId id="336" r:id="rId30"/>
    <p:sldId id="345" r:id="rId31"/>
    <p:sldId id="323" r:id="rId32"/>
    <p:sldId id="324" r:id="rId33"/>
    <p:sldId id="325" r:id="rId34"/>
    <p:sldId id="340" r:id="rId35"/>
    <p:sldId id="342" r:id="rId36"/>
    <p:sldId id="350" r:id="rId37"/>
    <p:sldId id="344" r:id="rId38"/>
  </p:sldIdLst>
  <p:sldSz cx="9144000" cy="6858000" type="screen4x3"/>
  <p:notesSz cx="7010400" cy="92360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51" d="100"/>
          <a:sy n="51" d="100"/>
        </p:scale>
        <p:origin x="-1302" y="-3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C6FF894D-EAC4-4CD5-AC57-3CFA0242E60E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EF54132-A92E-488E-8F69-7ACFF0152A6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7582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54132-A92E-488E-8F69-7ACFF0152A6A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132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0178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077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366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164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203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669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256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887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023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380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190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3B78-FA07-4A60-86C6-2D56E8457475}" type="datetimeFigureOut">
              <a:rPr lang="es-CL" smtClean="0"/>
              <a:t>13-08-2014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55733-12CC-4A0A-9BAD-8095B23BE04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://4.bp.blogspot.com/_bFkJzS6LxuA/TCZQcq8pYGI/AAAAAAAAAAc/3lZpEtyidSE/s1600/male+lutt.jpg" TargetMode="Externa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chilesustentable.net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4104455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Proyecto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Ley que Crea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el 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Servicio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de Biodiversidad y Áreas Protegidas y 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el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</a:rPr>
              <a:t>Sistema Nacional de Áreas 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Protegidas</a:t>
            </a:r>
            <a:b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</a:rPr>
              <a:t>Boletín N° 9.404-12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3933056"/>
            <a:ext cx="6872808" cy="1944216"/>
          </a:xfrm>
        </p:spPr>
        <p:txBody>
          <a:bodyPr>
            <a:noAutofit/>
          </a:bodyPr>
          <a:lstStyle/>
          <a:p>
            <a:r>
              <a:rPr lang="es-MX" sz="3600" dirty="0" smtClean="0">
                <a:solidFill>
                  <a:schemeClr val="tx1"/>
                </a:solidFill>
              </a:rPr>
              <a:t>María Isabel </a:t>
            </a:r>
            <a:r>
              <a:rPr lang="es-MX" sz="3600" dirty="0" err="1" smtClean="0">
                <a:solidFill>
                  <a:schemeClr val="tx1"/>
                </a:solidFill>
              </a:rPr>
              <a:t>Manzur</a:t>
            </a:r>
            <a:endParaRPr lang="es-MX" sz="3600" dirty="0" smtClean="0">
              <a:solidFill>
                <a:schemeClr val="tx1"/>
              </a:solidFill>
            </a:endParaRPr>
          </a:p>
          <a:p>
            <a:r>
              <a:rPr lang="es-MX" sz="3600" dirty="0" smtClean="0">
                <a:solidFill>
                  <a:schemeClr val="tx1"/>
                </a:solidFill>
              </a:rPr>
              <a:t>Fundación Sociedades Sustentables</a:t>
            </a:r>
          </a:p>
          <a:p>
            <a:r>
              <a:rPr lang="es-MX" sz="3600" dirty="0" smtClean="0">
                <a:solidFill>
                  <a:schemeClr val="tx1"/>
                </a:solidFill>
              </a:rPr>
              <a:t>Agosto 2014</a:t>
            </a:r>
            <a:endParaRPr lang="es-CL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1026"/>
          <p:cNvSpPr>
            <a:spLocks noChangeArrowheads="1"/>
          </p:cNvSpPr>
          <p:nvPr/>
        </p:nvSpPr>
        <p:spPr bwMode="auto">
          <a:xfrm>
            <a:off x="685800" y="116632"/>
            <a:ext cx="777240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ES" sz="4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Tomates Silvestres</a:t>
            </a:r>
            <a:endParaRPr lang="es-ES" sz="4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47811" name="Rectangle 1027"/>
          <p:cNvSpPr>
            <a:spLocks noChangeArrowheads="1"/>
          </p:cNvSpPr>
          <p:nvPr/>
        </p:nvSpPr>
        <p:spPr bwMode="auto">
          <a:xfrm>
            <a:off x="468313" y="1124744"/>
            <a:ext cx="8305800" cy="461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es-ES" sz="2800" dirty="0" smtClean="0"/>
              <a:t>La industria del tomate no podría sobrevivir sin la introducción de esos genes de resistencia a plagas y enfermedades. Estas especies están amenazadas.</a:t>
            </a:r>
            <a:endParaRPr lang="es-ES" sz="2800" dirty="0"/>
          </a:p>
        </p:txBody>
      </p:sp>
      <p:pic>
        <p:nvPicPr>
          <p:cNvPr id="24781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780928"/>
            <a:ext cx="4498975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7813" name="Picture 1029" descr="03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572000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Centro de origen del tomate </a:t>
            </a:r>
            <a:b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en peligro de extinción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r>
              <a:rPr lang="es-CL" sz="2800" dirty="0" smtClean="0"/>
              <a:t>Hay 4 especies de tomate nativo en Chile, </a:t>
            </a:r>
            <a:r>
              <a:rPr lang="es-CL" sz="2800" i="1" dirty="0" err="1"/>
              <a:t>Lycopersicum</a:t>
            </a:r>
            <a:r>
              <a:rPr lang="es-CL" sz="2800" i="1" dirty="0"/>
              <a:t> </a:t>
            </a:r>
            <a:r>
              <a:rPr lang="es-CL" sz="2800" i="1" dirty="0" err="1"/>
              <a:t>chilense</a:t>
            </a:r>
            <a:r>
              <a:rPr lang="es-CL" sz="2800" i="1" dirty="0"/>
              <a:t>, L. </a:t>
            </a:r>
            <a:r>
              <a:rPr lang="es-CL" sz="2800" i="1" dirty="0" err="1"/>
              <a:t>peruvianum</a:t>
            </a:r>
            <a:r>
              <a:rPr lang="es-CL" sz="2800" i="1" dirty="0"/>
              <a:t>,</a:t>
            </a:r>
            <a:r>
              <a:rPr lang="es-CL" sz="2800" dirty="0"/>
              <a:t> </a:t>
            </a:r>
            <a:r>
              <a:rPr lang="es-CL" sz="2800" i="1" dirty="0" err="1" smtClean="0"/>
              <a:t>Solanum</a:t>
            </a:r>
            <a:r>
              <a:rPr lang="es-CL" sz="2800" dirty="0" smtClean="0"/>
              <a:t>,</a:t>
            </a:r>
            <a:r>
              <a:rPr lang="es-CL" sz="2800" i="1" dirty="0" smtClean="0"/>
              <a:t> </a:t>
            </a:r>
            <a:r>
              <a:rPr lang="es-CL" sz="2800" i="1" dirty="0" err="1"/>
              <a:t>Solanum</a:t>
            </a:r>
            <a:r>
              <a:rPr lang="es-CL" sz="2800" i="1" dirty="0"/>
              <a:t> </a:t>
            </a:r>
            <a:r>
              <a:rPr lang="es-CL" sz="2800" i="1" dirty="0" err="1"/>
              <a:t>sitiens</a:t>
            </a:r>
            <a:r>
              <a:rPr lang="es-CL" sz="2800" i="1" dirty="0"/>
              <a:t> y S. </a:t>
            </a:r>
            <a:r>
              <a:rPr lang="es-CL" sz="2800" i="1" dirty="0" err="1"/>
              <a:t>lycopersicoides</a:t>
            </a:r>
            <a:r>
              <a:rPr lang="es-CL" sz="2800" dirty="0"/>
              <a:t>. </a:t>
            </a:r>
            <a:endParaRPr lang="es-CL" sz="2800" dirty="0" smtClean="0"/>
          </a:p>
          <a:p>
            <a:r>
              <a:rPr lang="es-CL" sz="2800" dirty="0" smtClean="0"/>
              <a:t>Son tan valiosas que vienen del Rick </a:t>
            </a:r>
            <a:r>
              <a:rPr lang="es-CL" sz="2800" dirty="0" err="1" smtClean="0"/>
              <a:t>Tomato</a:t>
            </a:r>
            <a:r>
              <a:rPr lang="es-CL" sz="2800" dirty="0" smtClean="0"/>
              <a:t> </a:t>
            </a:r>
            <a:r>
              <a:rPr lang="es-CL" sz="2800" dirty="0" err="1" smtClean="0"/>
              <a:t>Genetic</a:t>
            </a:r>
            <a:r>
              <a:rPr lang="es-CL" sz="2800" dirty="0" smtClean="0"/>
              <a:t> </a:t>
            </a:r>
            <a:r>
              <a:rPr lang="es-CL" sz="2800" dirty="0" err="1" smtClean="0"/>
              <a:t>Resource</a:t>
            </a:r>
            <a:r>
              <a:rPr lang="es-CL" sz="2800" dirty="0" smtClean="0"/>
              <a:t> Center de EEUU a recolectar muestras. </a:t>
            </a:r>
          </a:p>
          <a:p>
            <a:r>
              <a:rPr lang="es-CL" sz="2800" dirty="0" smtClean="0"/>
              <a:t>Poblaciones de </a:t>
            </a:r>
            <a:r>
              <a:rPr lang="es-CL" sz="2800" dirty="0" err="1" smtClean="0"/>
              <a:t>Solanum</a:t>
            </a:r>
            <a:r>
              <a:rPr lang="es-CL" sz="2800" dirty="0" smtClean="0"/>
              <a:t> </a:t>
            </a:r>
            <a:r>
              <a:rPr lang="es-CL" sz="2800" dirty="0" err="1" smtClean="0"/>
              <a:t>sitiens</a:t>
            </a:r>
            <a:r>
              <a:rPr lang="es-CL" sz="2800" dirty="0" smtClean="0"/>
              <a:t> se </a:t>
            </a:r>
            <a:r>
              <a:rPr lang="es-CL" sz="2800" dirty="0"/>
              <a:t>encuentran </a:t>
            </a:r>
            <a:r>
              <a:rPr lang="es-CL" sz="2800" dirty="0" smtClean="0"/>
              <a:t>muy restringidas</a:t>
            </a:r>
            <a:r>
              <a:rPr lang="es-CL" sz="2800" dirty="0"/>
              <a:t>, </a:t>
            </a:r>
            <a:r>
              <a:rPr lang="es-CL" sz="2800" dirty="0" smtClean="0"/>
              <a:t>amenazadas </a:t>
            </a:r>
            <a:r>
              <a:rPr lang="es-CL" sz="2800" dirty="0"/>
              <a:t>por el </a:t>
            </a:r>
            <a:r>
              <a:rPr lang="es-CL" sz="2800" dirty="0" smtClean="0"/>
              <a:t>pastoreo, algunas </a:t>
            </a:r>
            <a:r>
              <a:rPr lang="es-CL" sz="2800" dirty="0" err="1" smtClean="0"/>
              <a:t>estan</a:t>
            </a:r>
            <a:r>
              <a:rPr lang="es-CL" sz="2800" dirty="0" smtClean="0"/>
              <a:t> extintas. </a:t>
            </a:r>
            <a:r>
              <a:rPr lang="es-CL" sz="2800" dirty="0"/>
              <a:t>Recomiendan al gobierno de Chile adoptar acciones para su </a:t>
            </a:r>
            <a:r>
              <a:rPr lang="es-CL" sz="2800" dirty="0" smtClean="0"/>
              <a:t>conservación. </a:t>
            </a:r>
          </a:p>
          <a:p>
            <a:r>
              <a:rPr lang="es-MX" sz="2800" dirty="0" smtClean="0"/>
              <a:t>De acuerdo al </a:t>
            </a:r>
            <a:r>
              <a:rPr lang="es-MX" sz="2800" dirty="0" err="1" smtClean="0"/>
              <a:t>MMA</a:t>
            </a:r>
            <a:r>
              <a:rPr lang="es-MX" sz="2800" dirty="0" smtClean="0"/>
              <a:t>: S </a:t>
            </a:r>
            <a:r>
              <a:rPr lang="es-MX" sz="2800" dirty="0" err="1" smtClean="0"/>
              <a:t>Lycopersoides</a:t>
            </a:r>
            <a:r>
              <a:rPr lang="es-MX" sz="2800" dirty="0" smtClean="0"/>
              <a:t> en peligro y rara, S </a:t>
            </a:r>
            <a:r>
              <a:rPr lang="es-MX" sz="2800" dirty="0" err="1" smtClean="0"/>
              <a:t>sitiens</a:t>
            </a:r>
            <a:r>
              <a:rPr lang="es-MX" sz="2800" dirty="0" smtClean="0"/>
              <a:t>, Vulnerable y rara</a:t>
            </a:r>
            <a:endParaRPr lang="es-CL" sz="2800" dirty="0" smtClean="0"/>
          </a:p>
          <a:p>
            <a:endParaRPr lang="es-CL" sz="2800" dirty="0" smtClean="0"/>
          </a:p>
        </p:txBody>
      </p:sp>
    </p:spTree>
    <p:extLst>
      <p:ext uri="{BB962C8B-B14F-4D97-AF65-F5344CB8AC3E}">
        <p14:creationId xmlns:p14="http://schemas.microsoft.com/office/powerpoint/2010/main" val="261679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Compuestos Químicos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877272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s-CL" dirty="0" smtClean="0"/>
              <a:t>Flora chilena tiene gran número de compuestos químicos de estructuras nuevas y actividad biológica por endemismo.  Hay 417 plantas nativas con principios químicos. Solo 10% flora estudiada químicamente.</a:t>
            </a:r>
          </a:p>
          <a:p>
            <a:pPr lvl="1">
              <a:buFont typeface="Arial" pitchFamily="34" charset="0"/>
              <a:buChar char="•"/>
            </a:pPr>
            <a:r>
              <a:rPr lang="es-CL" dirty="0" smtClean="0"/>
              <a:t>Plantas de zonas áridas y semiáridas conocidas por  variedad de metabolitos secundarios como químicos de protección, venenos, adaptaciones a condiciones extremas de calor, desecación, radiación </a:t>
            </a:r>
            <a:r>
              <a:rPr lang="es-CL" dirty="0" err="1" smtClean="0"/>
              <a:t>UV</a:t>
            </a:r>
            <a:r>
              <a:rPr lang="es-CL" dirty="0" smtClean="0"/>
              <a:t>, herbívora, enfermedades infecciosas, parasitismo. </a:t>
            </a:r>
          </a:p>
          <a:p>
            <a:pPr lvl="1">
              <a:buFont typeface="Arial" pitchFamily="34" charset="0"/>
              <a:buChar char="•"/>
            </a:pPr>
            <a:r>
              <a:rPr lang="es-CL" dirty="0" smtClean="0"/>
              <a:t>Por ejemplo, boldo (boldina), quillay (acido </a:t>
            </a:r>
            <a:r>
              <a:rPr lang="es-CL" dirty="0" err="1" smtClean="0"/>
              <a:t>quilláyico</a:t>
            </a:r>
            <a:r>
              <a:rPr lang="es-CL" dirty="0" smtClean="0"/>
              <a:t> y saponina), para vacunas, industria fotográfica, detergente, espumante y dentífrico.</a:t>
            </a:r>
          </a:p>
          <a:p>
            <a:pPr lvl="1">
              <a:buFont typeface="Arial" pitchFamily="34" charset="0"/>
              <a:buChar char="•"/>
            </a:pPr>
            <a:r>
              <a:rPr lang="es-MX" dirty="0" err="1" smtClean="0"/>
              <a:t>Estan</a:t>
            </a:r>
            <a:r>
              <a:rPr lang="es-MX" dirty="0" smtClean="0"/>
              <a:t> sujeta a p</a:t>
            </a:r>
            <a:r>
              <a:rPr lang="es-CL" dirty="0" err="1" smtClean="0"/>
              <a:t>ermanentes</a:t>
            </a:r>
            <a:r>
              <a:rPr lang="es-CL" dirty="0" smtClean="0"/>
              <a:t> </a:t>
            </a:r>
            <a:r>
              <a:rPr lang="es-CL" dirty="0" err="1" smtClean="0"/>
              <a:t>bioprospecciones</a:t>
            </a:r>
            <a:r>
              <a:rPr lang="es-CL" dirty="0" smtClean="0"/>
              <a:t> .</a:t>
            </a:r>
          </a:p>
          <a:p>
            <a:pPr lvl="1">
              <a:buFont typeface="Arial" pitchFamily="34" charset="0"/>
              <a:buChar char="•"/>
            </a:pPr>
            <a:r>
              <a:rPr lang="es-MX" dirty="0" smtClean="0"/>
              <a:t>Existe mucha d</a:t>
            </a:r>
            <a:r>
              <a:rPr lang="es-CL" dirty="0" err="1" smtClean="0"/>
              <a:t>emanda</a:t>
            </a:r>
            <a:r>
              <a:rPr lang="es-CL" dirty="0" smtClean="0"/>
              <a:t>  por recursos biológicos chilenos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562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Recursos Genéticos Agrícolas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folHlink"/>
              </a:buClr>
              <a:buSzPct val="90000"/>
            </a:pPr>
            <a:r>
              <a:rPr lang="es-ES_tradnl" dirty="0" smtClean="0"/>
              <a:t>En Chile existe un importante desarrollo de razas locales y variedades antiguas de varios cultivos tradicionales, que es una riqueza única y exclusiva, que </a:t>
            </a:r>
            <a:r>
              <a:rPr lang="es-ES_tradnl" dirty="0" err="1" smtClean="0"/>
              <a:t>estan</a:t>
            </a:r>
            <a:r>
              <a:rPr lang="es-ES_tradnl" dirty="0" smtClean="0"/>
              <a:t>  localmente adaptadas. 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s-ES_tradnl" dirty="0" smtClean="0"/>
              <a:t>Hay 32 recursos </a:t>
            </a:r>
            <a:r>
              <a:rPr lang="es-ES_tradnl" dirty="0" err="1" smtClean="0"/>
              <a:t>fitogenéticos</a:t>
            </a:r>
            <a:r>
              <a:rPr lang="es-ES_tradnl" dirty="0" smtClean="0"/>
              <a:t> agrícolas, con valiosas características de resistencia a salinidad, sequía, calor,  frío,  plagas y enfermedades, útiles para el mejoramiento de cultivos modernos y creación de nuevos fármacos.</a:t>
            </a:r>
            <a:r>
              <a:rPr lang="es-ES_tradnl" sz="3600" dirty="0" smtClean="0"/>
              <a:t> 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s-ES_tradnl" dirty="0" err="1" smtClean="0"/>
              <a:t>Quinoa</a:t>
            </a:r>
            <a:r>
              <a:rPr lang="es-ES_tradnl" dirty="0" smtClean="0"/>
              <a:t>, </a:t>
            </a:r>
            <a:r>
              <a:rPr lang="es-ES_tradnl" dirty="0" err="1" smtClean="0"/>
              <a:t>kañihua</a:t>
            </a:r>
            <a:r>
              <a:rPr lang="es-ES_tradnl" dirty="0" smtClean="0"/>
              <a:t>, </a:t>
            </a:r>
            <a:r>
              <a:rPr lang="es-ES_tradnl" dirty="0" err="1" smtClean="0"/>
              <a:t>kiwicha</a:t>
            </a:r>
            <a:r>
              <a:rPr lang="es-ES_tradnl" dirty="0" smtClean="0"/>
              <a:t>, mango, madi, ají, locoto, achira, arracacha, zapallo, pallar, poroto, camote, oca, papa, ulluco, capulí, chirimoya, guayabo, lúcuma, pacay, palta, papaya, pepino dulce, plátano, tomate de árbol, tumbo, tuna, algodón, maíz . </a:t>
            </a:r>
          </a:p>
          <a:p>
            <a:r>
              <a:rPr lang="es-ES_tradnl" dirty="0" smtClean="0"/>
              <a:t>Somos centro de diversificación de porotos, maíz, lentejas, garbanzos, </a:t>
            </a:r>
            <a:r>
              <a:rPr lang="es-ES_tradnl" dirty="0" err="1" smtClean="0"/>
              <a:t>quinoa</a:t>
            </a:r>
            <a:r>
              <a:rPr lang="es-ES_tradnl" dirty="0" smtClean="0"/>
              <a:t>, entre otros.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572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188913"/>
            <a:ext cx="8964613" cy="1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s-ES" sz="4800" b="1" dirty="0" smtClean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Recursos Genéticos de Porotos</a:t>
            </a:r>
            <a:endParaRPr lang="es-ES" sz="4800" b="1" dirty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16387" name="Picture 3" descr="P1000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32099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P10005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25558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P10005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49725"/>
            <a:ext cx="334803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10006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859213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P10006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557338"/>
            <a:ext cx="28162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P100067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21188"/>
            <a:ext cx="2987675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7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05611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Maíz de </a:t>
            </a:r>
            <a:r>
              <a:rPr lang="es-MX" b="1" dirty="0" err="1" smtClean="0">
                <a:solidFill>
                  <a:schemeClr val="accent1">
                    <a:lumMod val="75000"/>
                  </a:schemeClr>
                </a:solidFill>
              </a:rPr>
              <a:t>Lluta</a:t>
            </a:r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 Amenazado por Transgénicos</a:t>
            </a:r>
            <a:r>
              <a:rPr lang="es-MX" dirty="0" smtClean="0"/>
              <a:t/>
            </a:r>
            <a:br>
              <a:rPr lang="es-MX" dirty="0" smtClean="0"/>
            </a:br>
            <a:endParaRPr lang="es-CL" dirty="0"/>
          </a:p>
        </p:txBody>
      </p:sp>
      <p:pic>
        <p:nvPicPr>
          <p:cNvPr id="5122" name="Picture 2" descr="C:\Users\Patricio\Desktop\Mis Documentos\Mis imágenes\maiz llu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56" y="1620675"/>
            <a:ext cx="3587626" cy="24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9" y="1620675"/>
            <a:ext cx="4931593" cy="436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7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Perdida Biodiversidad Agrícola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s-ES_tradnl" dirty="0" smtClean="0"/>
              <a:t>Nuestra valiosa biodiversidad agrícola,  no está siendo adecuadamente valorada y conservada. No hay información sobre su pérdida, y la mayor parte está en desuso. Sólo 10% de los cultivos chilenos la utilizan.</a:t>
            </a:r>
            <a:r>
              <a:rPr lang="es-ES_tradnl" sz="2400" dirty="0" smtClean="0"/>
              <a:t> </a:t>
            </a:r>
          </a:p>
          <a:p>
            <a:pPr>
              <a:buFontTx/>
              <a:buChar char="•"/>
            </a:pPr>
            <a:r>
              <a:rPr lang="es-ES_tradnl" dirty="0" smtClean="0"/>
              <a:t>Hay pérdida de variedades de maíz, papas, ya no se cultiva algodón, madia. El mango (</a:t>
            </a:r>
            <a:r>
              <a:rPr lang="es-ES_tradnl" dirty="0" err="1" smtClean="0"/>
              <a:t>Bromus</a:t>
            </a:r>
            <a:r>
              <a:rPr lang="es-ES_tradnl" dirty="0" smtClean="0"/>
              <a:t> mango)está extinto. </a:t>
            </a:r>
          </a:p>
          <a:p>
            <a:pPr>
              <a:buFontTx/>
              <a:buChar char="•"/>
            </a:pPr>
            <a:r>
              <a:rPr lang="es-ES_tradnl" dirty="0" smtClean="0"/>
              <a:t>El reemplazo por variedades nuevas es un proceso intenso y casi irreversible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644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94" name="Group 2"/>
          <p:cNvGrpSpPr>
            <a:grpSpLocks/>
          </p:cNvGrpSpPr>
          <p:nvPr/>
        </p:nvGrpSpPr>
        <p:grpSpPr bwMode="auto">
          <a:xfrm>
            <a:off x="304800" y="0"/>
            <a:ext cx="4114800" cy="3363913"/>
            <a:chOff x="3630" y="1920"/>
            <a:chExt cx="1890" cy="2176"/>
          </a:xfrm>
        </p:grpSpPr>
        <p:graphicFrame>
          <p:nvGraphicFramePr>
            <p:cNvPr id="417795" name="Object 3"/>
            <p:cNvGraphicFramePr>
              <a:graphicFrameLocks noChangeAspect="1"/>
            </p:cNvGraphicFramePr>
            <p:nvPr/>
          </p:nvGraphicFramePr>
          <p:xfrm>
            <a:off x="3648" y="1920"/>
            <a:ext cx="1872" cy="1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6" name="Foto de Photo Editor" r:id="rId3" imgW="4571429" imgH="3258005" progId="MSPhotoEd.3">
                    <p:embed/>
                  </p:oleObj>
                </mc:Choice>
                <mc:Fallback>
                  <p:oleObj name="Foto de Photo Editor" r:id="rId3" imgW="4571429" imgH="3258005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1920"/>
                          <a:ext cx="1872" cy="19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7796" name="Text Box 4"/>
            <p:cNvSpPr txBox="1">
              <a:spLocks noChangeArrowheads="1"/>
            </p:cNvSpPr>
            <p:nvPr/>
          </p:nvSpPr>
          <p:spPr bwMode="auto">
            <a:xfrm>
              <a:off x="3630" y="3839"/>
              <a:ext cx="85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s-ES" sz="2000">
                <a:solidFill>
                  <a:srgbClr val="F8B700"/>
                </a:solidFill>
                <a:latin typeface="Arial" charset="0"/>
              </a:endParaRPr>
            </a:p>
          </p:txBody>
        </p:sp>
      </p:grpSp>
      <p:pic>
        <p:nvPicPr>
          <p:cNvPr id="417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1624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77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10686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Riqueza Genética de Fauna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CL" dirty="0"/>
              <a:t>En cuanto a la fauna chilena,  ésta presenta una gran riqueza genética por sus altos niveles de endemismos y por su adaptación a una gran variedad de ecosistemas y a condiciones adversas. </a:t>
            </a:r>
            <a:endParaRPr lang="es-CL" dirty="0" smtClean="0"/>
          </a:p>
          <a:p>
            <a:r>
              <a:rPr lang="es-CL" dirty="0" smtClean="0"/>
              <a:t>Tenemos </a:t>
            </a:r>
            <a:r>
              <a:rPr lang="es-CL" dirty="0"/>
              <a:t>por ejemplo que  25.2 % de los mamíferos, 58.5 % de los reptiles y  76.7% de los anfibios son endémicos (</a:t>
            </a:r>
            <a:r>
              <a:rPr lang="es-CL" dirty="0" err="1"/>
              <a:t>Simonetti</a:t>
            </a:r>
            <a:r>
              <a:rPr lang="es-CL" dirty="0"/>
              <a:t> et al, 1995</a:t>
            </a:r>
            <a:r>
              <a:rPr lang="es-CL" dirty="0" smtClean="0"/>
              <a:t>).</a:t>
            </a:r>
          </a:p>
          <a:p>
            <a:r>
              <a:rPr lang="es-CL" dirty="0" smtClean="0"/>
              <a:t>Además </a:t>
            </a:r>
            <a:r>
              <a:rPr lang="es-CL" dirty="0"/>
              <a:t>existen muchas especies de fauna de amplia distribución, como el puma, el huemul, el zorro culpeo </a:t>
            </a:r>
            <a:r>
              <a:rPr lang="es-CL" dirty="0" err="1"/>
              <a:t>etc</a:t>
            </a:r>
            <a:r>
              <a:rPr lang="es-CL" dirty="0"/>
              <a:t>, lo que genera un alto potencial de variabilidad </a:t>
            </a:r>
            <a:r>
              <a:rPr lang="es-CL" dirty="0" err="1"/>
              <a:t>intraespecífica</a:t>
            </a:r>
            <a:r>
              <a:rPr lang="es-CL" dirty="0"/>
              <a:t> (Ormazábal, 1993). </a:t>
            </a: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171108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228600" y="228600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s-ES_tradnl" sz="4400" b="1" dirty="0" smtClean="0">
                <a:solidFill>
                  <a:schemeClr val="tx2"/>
                </a:solidFill>
              </a:rPr>
              <a:t>Recursos </a:t>
            </a:r>
            <a:r>
              <a:rPr lang="es-ES_tradnl" sz="4400" b="1" dirty="0" err="1" smtClean="0">
                <a:solidFill>
                  <a:schemeClr val="tx2"/>
                </a:solidFill>
              </a:rPr>
              <a:t>Zoogenéticos</a:t>
            </a:r>
            <a:endParaRPr lang="es-ES_tradnl" sz="4400" dirty="0">
              <a:solidFill>
                <a:schemeClr val="tx2"/>
              </a:solidFill>
            </a:endParaRPr>
          </a:p>
        </p:txBody>
      </p:sp>
      <p:sp>
        <p:nvSpPr>
          <p:cNvPr id="368643" name="Rectangle 3"/>
          <p:cNvSpPr>
            <a:spLocks noChangeArrowheads="1"/>
          </p:cNvSpPr>
          <p:nvPr/>
        </p:nvSpPr>
        <p:spPr bwMode="auto">
          <a:xfrm>
            <a:off x="-381000" y="1371600"/>
            <a:ext cx="9982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CL" sz="2800" dirty="0"/>
              <a:t>Primer informe de recursos genéticos animales de Chile. Iniciativa mundial de FAO - </a:t>
            </a:r>
            <a:r>
              <a:rPr lang="es-CL" sz="2800" dirty="0" err="1"/>
              <a:t>ODEPA</a:t>
            </a:r>
            <a:r>
              <a:rPr lang="es-CL" sz="2800" dirty="0"/>
              <a:t>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sz="2800" dirty="0"/>
              <a:t>Camélidos andinos, mejoras genéticas otros países.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ES_tradnl" sz="2800" dirty="0"/>
              <a:t>Chinchilla chilena, desarrollo variedades domesticadas en </a:t>
            </a:r>
            <a:r>
              <a:rPr lang="es-ES_tradnl" sz="2800" dirty="0" err="1"/>
              <a:t>EE.UU</a:t>
            </a:r>
            <a:r>
              <a:rPr lang="es-ES_tradnl" sz="2800" dirty="0"/>
              <a:t> .</a:t>
            </a:r>
            <a:r>
              <a:rPr lang="es-CL" sz="2800" dirty="0"/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CL" sz="2800" dirty="0"/>
              <a:t>Gallina araucana con huevos de menor contenido de colesterol.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CL" sz="2800" dirty="0"/>
              <a:t>Raza caballar chilota, caballo chileno muy admirado por su fuerza, docilidad y destreza.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s-CL" sz="2800" dirty="0"/>
              <a:t>Amenazados: bovino criollo </a:t>
            </a:r>
            <a:r>
              <a:rPr lang="es-CL" sz="2800" dirty="0" err="1"/>
              <a:t>patagonico</a:t>
            </a:r>
            <a:r>
              <a:rPr lang="es-CL" sz="2800" dirty="0"/>
              <a:t>, ovino criollo, </a:t>
            </a:r>
          </a:p>
          <a:p>
            <a:pPr marL="742950" lvl="1" indent="-285750">
              <a:spcBef>
                <a:spcPct val="20000"/>
              </a:spcBef>
            </a:pPr>
            <a:r>
              <a:rPr lang="es-CL" sz="2800" dirty="0"/>
              <a:t>	bovino overo negro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64776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¿Que es la Biodiversidad?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857403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/>
              <a:t>De acuerdo a la Convención de la Diversidad Biológica, el concepto de Biodiversidad abarca 3 componentes:</a:t>
            </a:r>
          </a:p>
          <a:p>
            <a:r>
              <a:rPr lang="es-MX" dirty="0" smtClean="0"/>
              <a:t>Diversidad entre Especies (zorro, puma, huemul, copihue)</a:t>
            </a:r>
          </a:p>
          <a:p>
            <a:r>
              <a:rPr lang="es-MX" dirty="0" smtClean="0"/>
              <a:t>Diversidad dentro de una misma Especie o diversidad genética (subespecies, variedades, razas) (</a:t>
            </a:r>
            <a:r>
              <a:rPr lang="es-MX" dirty="0" err="1" smtClean="0"/>
              <a:t>Ej</a:t>
            </a:r>
            <a:r>
              <a:rPr lang="es-MX" dirty="0" smtClean="0"/>
              <a:t>, </a:t>
            </a:r>
            <a:r>
              <a:rPr lang="es-MX" dirty="0" err="1" smtClean="0"/>
              <a:t>Solanum</a:t>
            </a:r>
            <a:r>
              <a:rPr lang="es-MX" dirty="0" smtClean="0"/>
              <a:t> </a:t>
            </a:r>
            <a:r>
              <a:rPr lang="es-MX" dirty="0" err="1" smtClean="0"/>
              <a:t>tuberosum</a:t>
            </a:r>
            <a:r>
              <a:rPr lang="es-MX" dirty="0" smtClean="0"/>
              <a:t> </a:t>
            </a:r>
            <a:r>
              <a:rPr lang="es-MX" dirty="0" err="1" smtClean="0"/>
              <a:t>sp</a:t>
            </a:r>
            <a:r>
              <a:rPr lang="es-MX" dirty="0" smtClean="0"/>
              <a:t> </a:t>
            </a:r>
            <a:r>
              <a:rPr lang="es-MX" dirty="0" err="1" smtClean="0"/>
              <a:t>tuberosum</a:t>
            </a:r>
            <a:r>
              <a:rPr lang="es-MX" dirty="0" smtClean="0"/>
              <a:t>, S. </a:t>
            </a:r>
            <a:r>
              <a:rPr lang="es-MX" dirty="0" err="1"/>
              <a:t>t</a:t>
            </a:r>
            <a:r>
              <a:rPr lang="es-MX" dirty="0" err="1" smtClean="0"/>
              <a:t>uberosum</a:t>
            </a:r>
            <a:r>
              <a:rPr lang="es-MX" dirty="0" smtClean="0"/>
              <a:t> </a:t>
            </a:r>
            <a:r>
              <a:rPr lang="es-MX" dirty="0" err="1" smtClean="0"/>
              <a:t>sp</a:t>
            </a:r>
            <a:r>
              <a:rPr lang="es-MX" dirty="0" smtClean="0"/>
              <a:t> </a:t>
            </a:r>
            <a:r>
              <a:rPr lang="es-MX" dirty="0" err="1" smtClean="0"/>
              <a:t>andigena</a:t>
            </a:r>
            <a:r>
              <a:rPr lang="es-MX" dirty="0" smtClean="0"/>
              <a:t>, razas de perros)</a:t>
            </a:r>
          </a:p>
          <a:p>
            <a:r>
              <a:rPr lang="es-MX" dirty="0" smtClean="0"/>
              <a:t>Diversidad de Ecosistemas (bosques, ríos, lagos, desiertos)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6588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14" y="356605"/>
            <a:ext cx="4770512" cy="333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Patricio\Desktop\MARIA ISABEL MANZUR\LIBRO FIA PRODUCTOS NORTE\RP Cu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26" y="3689428"/>
            <a:ext cx="3418828" cy="286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upload.wikimedia.org/wikipedia/commons/c/cd/Megachile_sp1p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35822"/>
            <a:ext cx="3213348" cy="30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4.bp.blogspot.com/_bFkJzS6LxuA/TCZQcq8pYGI/AAAAAAAAAAc/3lZpEtyidSE/s320/male+lut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6605"/>
            <a:ext cx="3418828" cy="327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7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Recursos </a:t>
            </a:r>
            <a:r>
              <a:rPr lang="es-MX" b="1" dirty="0" err="1" smtClean="0">
                <a:solidFill>
                  <a:schemeClr val="accent1">
                    <a:lumMod val="75000"/>
                  </a:schemeClr>
                </a:solidFill>
              </a:rPr>
              <a:t>Zoogenéticos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•"/>
            </a:pPr>
            <a:r>
              <a:rPr lang="es-ES_tradnl" dirty="0" smtClean="0"/>
              <a:t>Las razas indígenas poseen rasgos valiosos como resistencia parásitos, enfermedades,  humedad, sequía, calor, frío, gran fertilidad, buenas cualidades maternas, longevidad, adaptación a forrajes pobres. </a:t>
            </a:r>
          </a:p>
          <a:p>
            <a:pPr>
              <a:buFontTx/>
              <a:buChar char="•"/>
            </a:pPr>
            <a:r>
              <a:rPr lang="es-ES_tradnl" dirty="0" smtClean="0"/>
              <a:t>Permiten a las poblaciones humanas sobrevivir en rango amplio de ambientes, incluso aquellos muy extremos.</a:t>
            </a:r>
          </a:p>
          <a:p>
            <a:pPr>
              <a:buFontTx/>
              <a:buChar char="•"/>
            </a:pPr>
            <a:r>
              <a:rPr lang="es-ES_tradnl" dirty="0" smtClean="0"/>
              <a:t>Estas cualidades son indispensables para sostener productividad agrícola y especiales para agricultura sostenible de bajos insumos. </a:t>
            </a:r>
            <a:endParaRPr lang="es-MX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4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Escaso Conocimiento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A pesar de la gran riqueza genética de fauna y flora de Chile, el conocimiento científico sobre la diversidad genética </a:t>
            </a:r>
            <a:r>
              <a:rPr lang="es-ES_tradnl" dirty="0" err="1" smtClean="0"/>
              <a:t>intraespecífica</a:t>
            </a:r>
            <a:r>
              <a:rPr lang="es-ES_tradnl" dirty="0" smtClean="0"/>
              <a:t> es muy pobre. </a:t>
            </a:r>
          </a:p>
          <a:p>
            <a:r>
              <a:rPr lang="es-ES_tradnl" dirty="0" smtClean="0"/>
              <a:t>Existen escasos estudios, como por ejemplo para la papa, el género </a:t>
            </a:r>
            <a:r>
              <a:rPr lang="es-ES_tradnl" i="1" dirty="0" err="1" smtClean="0"/>
              <a:t>Nothofagus</a:t>
            </a:r>
            <a:r>
              <a:rPr lang="es-ES_tradnl" dirty="0" smtClean="0"/>
              <a:t>, algunos pequeños mamíferos y la vicuña, entre otros (Ormazábal, 1993).</a:t>
            </a:r>
            <a:endParaRPr lang="es-CL" dirty="0" smtClean="0"/>
          </a:p>
          <a:p>
            <a:endParaRPr lang="es-CL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357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Conservación Diversidad Genética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s-MX" dirty="0" smtClean="0"/>
              <a:t>Hay dos formas de conservación de la diversidad genética:</a:t>
            </a:r>
          </a:p>
          <a:p>
            <a:r>
              <a:rPr lang="es-MX" dirty="0" smtClean="0"/>
              <a:t>In situ y ex situ.</a:t>
            </a:r>
          </a:p>
          <a:p>
            <a:r>
              <a:rPr lang="es-MX" dirty="0" smtClean="0"/>
              <a:t>Conservación </a:t>
            </a:r>
            <a:r>
              <a:rPr lang="es-MX" i="1" dirty="0" smtClean="0"/>
              <a:t>in situ, es  </a:t>
            </a:r>
            <a:r>
              <a:rPr lang="es-MX" dirty="0" smtClean="0"/>
              <a:t>la conservación de las especies dentro de su hábitat natural</a:t>
            </a:r>
          </a:p>
          <a:p>
            <a:r>
              <a:rPr lang="es-MX" dirty="0" smtClean="0"/>
              <a:t>Conservación </a:t>
            </a:r>
            <a:r>
              <a:rPr lang="es-MX" i="1" dirty="0"/>
              <a:t>ex situ, </a:t>
            </a:r>
            <a:r>
              <a:rPr lang="es-MX" dirty="0" smtClean="0"/>
              <a:t>es la conservación </a:t>
            </a:r>
            <a:r>
              <a:rPr lang="es-MX" dirty="0"/>
              <a:t>de </a:t>
            </a:r>
            <a:r>
              <a:rPr lang="es-MX" dirty="0" smtClean="0"/>
              <a:t>las especies fuera </a:t>
            </a:r>
            <a:r>
              <a:rPr lang="es-MX" dirty="0"/>
              <a:t>de </a:t>
            </a:r>
            <a:r>
              <a:rPr lang="es-MX" dirty="0" smtClean="0"/>
              <a:t>su hábitat natural.</a:t>
            </a:r>
          </a:p>
        </p:txBody>
      </p:sp>
    </p:spTree>
    <p:extLst>
      <p:ext uri="{BB962C8B-B14F-4D97-AF65-F5344CB8AC3E}">
        <p14:creationId xmlns:p14="http://schemas.microsoft.com/office/powerpoint/2010/main" val="369030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ES" sz="4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Conservación In Situ</a:t>
            </a:r>
          </a:p>
        </p:txBody>
      </p:sp>
      <p:pic>
        <p:nvPicPr>
          <p:cNvPr id="462853" name="Picture 5" descr="i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3884612" cy="486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854" name="Picture 6" descr="PIC_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816350" cy="46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600450" cy="579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49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3733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7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1026"/>
          <p:cNvSpPr>
            <a:spLocks noChangeArrowheads="1"/>
          </p:cNvSpPr>
          <p:nvPr/>
        </p:nvSpPr>
        <p:spPr bwMode="auto">
          <a:xfrm>
            <a:off x="685800" y="3048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ES" sz="4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Conservación Ex Situ</a:t>
            </a:r>
            <a:endParaRPr lang="es-ES_tradnl" sz="4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38947" name="Rectangle 1027"/>
          <p:cNvSpPr>
            <a:spLocks noChangeArrowheads="1"/>
          </p:cNvSpPr>
          <p:nvPr/>
        </p:nvSpPr>
        <p:spPr bwMode="auto">
          <a:xfrm>
            <a:off x="228600" y="1268760"/>
            <a:ext cx="8915400" cy="513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</a:pPr>
            <a:r>
              <a:rPr lang="es-ES_tradnl" sz="3200" dirty="0"/>
              <a:t>Jardines botánicos, </a:t>
            </a:r>
            <a:r>
              <a:rPr lang="es-ES_tradnl" sz="3200" dirty="0" smtClean="0"/>
              <a:t>acuarios, bancos de semillas, zoológicos, bancos de semen o de tejidos etc. </a:t>
            </a:r>
          </a:p>
        </p:txBody>
      </p:sp>
      <p:pic>
        <p:nvPicPr>
          <p:cNvPr id="338948" name="Picture 1028" descr="B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20888"/>
            <a:ext cx="7558608" cy="422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5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4" name="Rectangle 4"/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ES" sz="4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Conservación Ex Situ</a:t>
            </a:r>
          </a:p>
        </p:txBody>
      </p:sp>
      <p:pic>
        <p:nvPicPr>
          <p:cNvPr id="460805" name="Picture 5" descr="P10108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20938"/>
            <a:ext cx="4211637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06" name="Picture 6" descr="20070418klpcnaecl_3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675188" cy="410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Proyecto de Ley de Biodiversidad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La conservación de la diversidad genética es de vital importancia para el país,  sobre todo por  los usos potenciales, como  el mejoramiento genético, la creación de nuevas industrias  de </a:t>
            </a:r>
            <a:r>
              <a:rPr lang="es-MX" dirty="0" err="1" smtClean="0"/>
              <a:t>biopesticidas</a:t>
            </a:r>
            <a:r>
              <a:rPr lang="es-MX" dirty="0" smtClean="0"/>
              <a:t>, fármacos, cosméticos, alimentos. </a:t>
            </a:r>
          </a:p>
          <a:p>
            <a:r>
              <a:rPr lang="es-MX" dirty="0" smtClean="0"/>
              <a:t>Lamentablemente no existe ninguna norma en el país relativa a la conservación de los recursos genéticos  silvestres, cultivados  o domesticados.  </a:t>
            </a:r>
          </a:p>
          <a:p>
            <a:r>
              <a:rPr lang="es-MX" dirty="0" smtClean="0"/>
              <a:t>Esto  es una omisión lamentable , que esta llevando a la perdida de especies </a:t>
            </a:r>
            <a:r>
              <a:rPr lang="es-MX" dirty="0"/>
              <a:t>ú</a:t>
            </a:r>
            <a:r>
              <a:rPr lang="es-MX" dirty="0" smtClean="0"/>
              <a:t>nicas en el mundo de altísimo valor, como los centros de origen.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00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Proyecto de Ley de Biodiversidad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r>
              <a:rPr lang="es-MX" dirty="0" smtClean="0"/>
              <a:t>El proyecto de ley le falta el componente genético. Ha omitido considerar la diversidad genética y los recursos genéticos. </a:t>
            </a:r>
          </a:p>
          <a:p>
            <a:r>
              <a:rPr lang="es-MX" dirty="0" smtClean="0"/>
              <a:t>El proyecto no  incorporar las especies domesticadas o cultivadas . Estas especies  son consideradas por la </a:t>
            </a:r>
            <a:r>
              <a:rPr lang="es-MX" dirty="0" err="1" smtClean="0"/>
              <a:t>CDB</a:t>
            </a:r>
            <a:r>
              <a:rPr lang="es-MX" dirty="0" smtClean="0"/>
              <a:t> como parte de la diversidad biológica. Las define como especies que en su proceso de evolución ha influido los seres humanos para satisfacer sus necesidades. 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107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Diversidad genética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4000" dirty="0"/>
              <a:t>Una subespecie, variedad o raza son grupos de individuos de una especie con características distintivas, que los diferencian de la especie, pero que aun se pueden reproducir </a:t>
            </a:r>
            <a:r>
              <a:rPr lang="es-ES" sz="4000" dirty="0" smtClean="0"/>
              <a:t>entre sí. </a:t>
            </a:r>
          </a:p>
          <a:p>
            <a:endParaRPr lang="es-ES" sz="4000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703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Proyecto de Ley de Biodiversidad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rmAutofit/>
          </a:bodyPr>
          <a:lstStyle/>
          <a:p>
            <a:r>
              <a:rPr lang="es-MX" dirty="0" smtClean="0"/>
              <a:t>El proyecto de ley omite la conservación ex situ como una herramienta de conservación.</a:t>
            </a:r>
          </a:p>
          <a:p>
            <a:r>
              <a:rPr lang="es-MX" dirty="0" smtClean="0"/>
              <a:t>Por ejemplo la </a:t>
            </a:r>
            <a:r>
              <a:rPr lang="es-MX" dirty="0" err="1" smtClean="0"/>
              <a:t>CDB</a:t>
            </a:r>
            <a:r>
              <a:rPr lang="es-MX" dirty="0" smtClean="0"/>
              <a:t> señala la necesidad de  recolección e instalaciones para la conservación ex situ de los recursos genéticos de plantas, animales y microorganismos.</a:t>
            </a:r>
          </a:p>
          <a:p>
            <a:endParaRPr lang="es-CL" dirty="0"/>
          </a:p>
        </p:txBody>
      </p:sp>
      <p:pic>
        <p:nvPicPr>
          <p:cNvPr id="24578" name="Picture 2" descr="C:\Users\Patricio\Desktop\MARIA ISABEL MANZUR\Austral Solutions\FOTOS MIM\Maqui 100_0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61989"/>
            <a:ext cx="3838382" cy="215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0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s-MX" b="1" dirty="0" smtClean="0">
                <a:solidFill>
                  <a:schemeClr val="accent2"/>
                </a:solidFill>
              </a:rPr>
              <a:t>Recomendaciones</a:t>
            </a:r>
            <a:endParaRPr lang="es-CL" b="1" dirty="0">
              <a:solidFill>
                <a:schemeClr val="accent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 fontScale="77500" lnSpcReduction="20000"/>
          </a:bodyPr>
          <a:lstStyle/>
          <a:p>
            <a:r>
              <a:rPr lang="es-MX" dirty="0" smtClean="0"/>
              <a:t>Recomendamos incluir el componente genético en el Proyecto de Ley, tanto la diversidad genética como los recursos genéticos, por su vital importancia para el desarrollo del país. La diversidad genética </a:t>
            </a:r>
            <a:r>
              <a:rPr lang="es-MX" dirty="0" err="1" smtClean="0"/>
              <a:t>intraespecífica</a:t>
            </a:r>
            <a:r>
              <a:rPr lang="es-MX" dirty="0" smtClean="0"/>
              <a:t> debe ser abordada de manera similar a como se aborda las especies y ecosistemas.</a:t>
            </a:r>
          </a:p>
          <a:p>
            <a:r>
              <a:rPr lang="es-MX" dirty="0" smtClean="0"/>
              <a:t>Para ello es necesario adicionar las siguientes definiciones:</a:t>
            </a:r>
          </a:p>
          <a:p>
            <a:r>
              <a:rPr lang="es-MX" dirty="0" smtClean="0"/>
              <a:t>Diversidad genética </a:t>
            </a:r>
          </a:p>
          <a:p>
            <a:r>
              <a:rPr lang="es-MX" dirty="0" smtClean="0"/>
              <a:t>Recurso biológico</a:t>
            </a:r>
          </a:p>
          <a:p>
            <a:r>
              <a:rPr lang="es-MX" dirty="0" smtClean="0"/>
              <a:t>Recurso genético </a:t>
            </a:r>
          </a:p>
          <a:p>
            <a:r>
              <a:rPr lang="es-MX" dirty="0" smtClean="0"/>
              <a:t>Especies endémicas</a:t>
            </a:r>
          </a:p>
          <a:p>
            <a:r>
              <a:rPr lang="es-MX" dirty="0" smtClean="0"/>
              <a:t>Centro de origen</a:t>
            </a:r>
          </a:p>
          <a:p>
            <a:r>
              <a:rPr lang="es-MX" dirty="0" smtClean="0"/>
              <a:t>Conservación in situ </a:t>
            </a:r>
          </a:p>
          <a:p>
            <a:r>
              <a:rPr lang="es-MX" dirty="0" smtClean="0"/>
              <a:t>Conservación ex situ </a:t>
            </a:r>
          </a:p>
          <a:p>
            <a:r>
              <a:rPr lang="es-MX" dirty="0" smtClean="0"/>
              <a:t>Especie domesticada</a:t>
            </a:r>
          </a:p>
          <a:p>
            <a:r>
              <a:rPr lang="es-MX" dirty="0" smtClean="0"/>
              <a:t>Utilización sostenible</a:t>
            </a:r>
            <a:endParaRPr lang="es-CL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77" y="3645024"/>
            <a:ext cx="420634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2"/>
                </a:solidFill>
              </a:rPr>
              <a:t>Recomendaciones</a:t>
            </a:r>
            <a:endParaRPr lang="es-CL" b="1" dirty="0">
              <a:solidFill>
                <a:schemeClr val="accent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616624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/>
              <a:t>Incorporar la categoría de Reserva Genética en el  Art 13, que permita conservar pequeñas poblaciones acotadas de recursos genéticos silvestres, como por ejemplo los tomates nativos de Chile.</a:t>
            </a:r>
          </a:p>
          <a:p>
            <a:r>
              <a:rPr lang="es-MX" dirty="0" smtClean="0"/>
              <a:t>Mencionar la necesidad de regulación del acceso a los recursos genéticos dentro de las áreas silvestres protegidas. Se esta en proceso de redactar un proyecto de ley sobre esta materia.</a:t>
            </a:r>
          </a:p>
          <a:p>
            <a:r>
              <a:rPr lang="es-MX" dirty="0" smtClean="0"/>
              <a:t>Incluir dentro de las medidas de conservación, en el Párrafo 2 Articulo 68, los inventarios de recursos genéticos animales, vegetales y microbianos, dentro y fuera de las </a:t>
            </a:r>
            <a:r>
              <a:rPr lang="es-MX" dirty="0" err="1" smtClean="0"/>
              <a:t>APs</a:t>
            </a:r>
            <a:r>
              <a:rPr lang="es-MX" dirty="0" smtClean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942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s-MX" b="1" dirty="0" smtClean="0">
                <a:solidFill>
                  <a:schemeClr val="accent2"/>
                </a:solidFill>
              </a:rPr>
              <a:t>Recomendaciones</a:t>
            </a:r>
            <a:endParaRPr lang="es-CL" b="1" dirty="0">
              <a:solidFill>
                <a:schemeClr val="accent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544616"/>
          </a:xfrm>
        </p:spPr>
        <p:txBody>
          <a:bodyPr>
            <a:normAutofit fontScale="85000" lnSpcReduction="20000"/>
          </a:bodyPr>
          <a:lstStyle/>
          <a:p>
            <a:r>
              <a:rPr lang="es-MX" dirty="0" smtClean="0"/>
              <a:t>Incluir un párrafo 5° con </a:t>
            </a:r>
            <a:r>
              <a:rPr lang="es-ES_tradnl" dirty="0" smtClean="0"/>
              <a:t>Instrumentos </a:t>
            </a:r>
            <a:r>
              <a:rPr lang="es-ES_tradnl" dirty="0"/>
              <a:t>para la conservación de </a:t>
            </a:r>
            <a:r>
              <a:rPr lang="es-ES_tradnl" dirty="0" smtClean="0"/>
              <a:t>la diversidad genética  y de los recursos genéticos, que abarque </a:t>
            </a:r>
            <a:r>
              <a:rPr lang="es-MX" dirty="0" smtClean="0"/>
              <a:t>la conservación in situ y ex situ.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s-ES_tradnl" dirty="0" smtClean="0"/>
              <a:t>In situ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s-ES_tradnl" dirty="0" smtClean="0"/>
              <a:t>Especies silvestres: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s-ES_tradnl" dirty="0" smtClean="0"/>
              <a:t>Medidas especificas de conservación de la diversidad genética de las especies,  conservación en áreas silvestres protegidas, creación de  reservas genéticas.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s-ES_tradnl" dirty="0" smtClean="0"/>
              <a:t>Especies cultivadas o domesticadas: Incentivar su uso y su valoración</a:t>
            </a:r>
          </a:p>
          <a:p>
            <a:pPr>
              <a:buClr>
                <a:schemeClr val="folHlink"/>
              </a:buClr>
              <a:buSzPct val="90000"/>
            </a:pPr>
            <a:r>
              <a:rPr lang="es-ES_tradnl" dirty="0" smtClean="0"/>
              <a:t>E</a:t>
            </a:r>
            <a:r>
              <a:rPr lang="es-MX" dirty="0" smtClean="0"/>
              <a:t>x situ: Creación de acuarios, zoológicos, apoyo a los bancos de semillas, bancos de semen, bancos de tejidos, jardines botánicos, etc.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2206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Catálogo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de Semillas</a:t>
            </a:r>
          </a:p>
        </p:txBody>
      </p:sp>
      <p:pic>
        <p:nvPicPr>
          <p:cNvPr id="519172" name="Picture 4" descr="CATALOGO PORTADA 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96752"/>
            <a:ext cx="4105275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8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20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>
                <a:solidFill>
                  <a:schemeClr val="accent1">
                    <a:lumMod val="75000"/>
                  </a:schemeClr>
                </a:solidFill>
              </a:rPr>
              <a:t>Inventario Alimentos Patrimoniales Región de Arica </a:t>
            </a:r>
            <a:r>
              <a:rPr lang="es-ES" sz="4000" b="1" dirty="0" err="1">
                <a:solidFill>
                  <a:schemeClr val="accent1">
                    <a:lumMod val="75000"/>
                  </a:schemeClr>
                </a:solidFill>
              </a:rPr>
              <a:t>Parinacota</a:t>
            </a:r>
            <a:endParaRPr lang="es-E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8197" name="AutoShape 5" descr="?ui=2&amp;ik=4df51b3421&amp;view=att&amp;th=13ab1fecf96e3ec2&amp;attid=0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48199" name="AutoShape 7" descr="?ui=2&amp;ik=4df51b3421&amp;view=att&amp;th=13ab1fecf96e3ec2&amp;attid=0"/>
          <p:cNvSpPr>
            <a:spLocks noChangeAspect="1" noChangeArrowheads="1"/>
          </p:cNvSpPr>
          <p:nvPr/>
        </p:nvSpPr>
        <p:spPr bwMode="auto">
          <a:xfrm>
            <a:off x="1682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48202" name="AutoShape 10" descr="?ui=2&amp;ik=4df51b3421&amp;view=att&amp;th=13ab1fecf96e3ec2&amp;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648204" name="AutoShape 12" descr="?ui=2&amp;ik=4df51b3421&amp;view=att&amp;th=13ab1fecf96e3ec2&amp;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648206" name="Picture 14" descr="Libro Interio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44675"/>
            <a:ext cx="5148262" cy="35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572080"/>
            <a:ext cx="3522663" cy="459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12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atricio\Desktop\MARIA ISABEL MANZUR\MAIZ AL\LIB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07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4" name="Rectangle 4"/>
          <p:cNvSpPr>
            <a:spLocks noChangeArrowheads="1"/>
          </p:cNvSpPr>
          <p:nvPr/>
        </p:nvSpPr>
        <p:spPr bwMode="auto">
          <a:xfrm>
            <a:off x="685800" y="116632"/>
            <a:ext cx="77724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s-ES" sz="5800" b="1" dirty="0" smtClean="0">
                <a:solidFill>
                  <a:schemeClr val="tx2"/>
                </a:solidFill>
                <a:latin typeface="Garamond" pitchFamily="18" charset="0"/>
              </a:rPr>
              <a:t>Muchas  Gracias</a:t>
            </a:r>
            <a:endParaRPr lang="es-ES" sz="5800" b="1" dirty="0">
              <a:solidFill>
                <a:schemeClr val="tx2"/>
              </a:solidFill>
              <a:latin typeface="Garamond" pitchFamily="18" charset="0"/>
            </a:endParaRPr>
          </a:p>
        </p:txBody>
      </p:sp>
      <p:sp>
        <p:nvSpPr>
          <p:cNvPr id="558085" name="Rectangle 5"/>
          <p:cNvSpPr>
            <a:spLocks noChangeArrowheads="1"/>
          </p:cNvSpPr>
          <p:nvPr/>
        </p:nvSpPr>
        <p:spPr bwMode="auto">
          <a:xfrm>
            <a:off x="900113" y="1844824"/>
            <a:ext cx="7704137" cy="415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s-ES" sz="3900" dirty="0" smtClean="0"/>
              <a:t>María </a:t>
            </a:r>
            <a:r>
              <a:rPr lang="es-ES" sz="3900" dirty="0"/>
              <a:t>Isabel </a:t>
            </a:r>
            <a:r>
              <a:rPr lang="es-ES" sz="3900" dirty="0" err="1"/>
              <a:t>Manzur</a:t>
            </a:r>
            <a:endParaRPr lang="es-ES" sz="3900" dirty="0"/>
          </a:p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s-ES" sz="3500" dirty="0"/>
              <a:t>mimanzur@chilesustentable.net</a:t>
            </a:r>
          </a:p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s-ES" sz="3500" dirty="0" smtClean="0">
                <a:hlinkClick r:id="rId2"/>
              </a:rPr>
              <a:t>www.chilesustentable.net</a:t>
            </a:r>
            <a:endParaRPr lang="es-ES" sz="3500" dirty="0" smtClean="0"/>
          </a:p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s-ES" sz="3500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59" y="3917337"/>
            <a:ext cx="3996444" cy="272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4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26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Diversidad de papas</a:t>
            </a:r>
            <a:b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MX" b="1" i="1" dirty="0" err="1" smtClean="0">
                <a:solidFill>
                  <a:schemeClr val="accent1">
                    <a:lumMod val="75000"/>
                  </a:schemeClr>
                </a:solidFill>
              </a:rPr>
              <a:t>Solanum</a:t>
            </a:r>
            <a:r>
              <a:rPr lang="es-MX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MX" b="1" i="1" dirty="0" err="1" smtClean="0">
                <a:solidFill>
                  <a:schemeClr val="accent1">
                    <a:lumMod val="75000"/>
                  </a:schemeClr>
                </a:solidFill>
              </a:rPr>
              <a:t>tuberosum</a:t>
            </a:r>
            <a:endParaRPr lang="es-CL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potato                                                         00002E7CMacintosh HD                   ABA78158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408712" cy="4608512"/>
          </a:xfrm>
          <a:prstGeom prst="rect">
            <a:avLst/>
          </a:prstGeom>
          <a:noFill/>
          <a:ln w="158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xMSEhUUExQVFRUXFRQVFRUWFhQWFBgWFRQXFxYWFBQYHCggGBolHBQUITEiJSkrLi4uFyAzODMsNygtLisBCgoKDg0OGhAQGiwkICQsLCwsLCwsLCwsLCwsLCwsLCwsLCwsLCwsLCwsLCwsLCwsLCwsLCwsLCwsLCwsLCwsLP/AABEIAMMBAwMBEQACEQEDEQH/xAAbAAACAwEBAQAAAAAAAAAAAAADBAIFBgEHAP/EAEMQAAIBAgQDBQMKBQIEBwAAAAECEQADBBIhMQVBURMiYXGBBjKRBxRCUmKhscHR8CNykuHxFYIkM6KyFhdDk7PCw//EABsBAAIDAQEBAAAAAAAAAAAAAAECAAMEBQYH/8QANhEAAgECBAMHBAICAgIDAQAAAAECAxEEEiExBUFREyJhcYGRoTKx0fBC4RTBUvEGFTNiciP/2gAMAwEAAhEDEQA/APF1FKISopABstQa41w4d4CgxkbWza0FIXDh5UyegrWoyqaUyQrZVcWxGRSKZuyEloZK6skmqjPmAtpRGTufLdqBsSJoAJKaDAcdZqKQVI4ixTpjJkb4mhcNwS26lyZiywg0ii1oLLYniL+XakRUo3FlxLbzUaGcUOYfFltDQtYrlG2w5bQUBUxTHCKZlgLH4I27j22ILIxUkbSOh6ULjaxdmAQRRuR6hM55GhcWyBi+wNMHIgy4vrQsLlGbOIBpGrCuLPsTZBEiomRMSNo9DVlmWJkOzPQ1LBuHWxpRF7Qp2pjQfKaJGEy1AXG+FL/EFK2NHVm8GH7opdzQ9ieHtyaLQqHikCrIitGQ9oWJNLMpqbFG5qooQtn1prFtielQh85qEPhUYAltqRoVoIRUTAmCuCmLLg1amsFIvvZ/gd7FMothVDAkO7BVgMVPUnUHQCqMTiqeHhmmzTSws630o2X/AJTkg5sWA3LLZlR5y4J+6uDP/wAhUZWVPTz/AKNMeHpL6vgqeKfJnirS5rTJiFG4UFLg/wBjHX0JPhWvD8cw9V2l3X47FFXBTj9OpmlsFCQQQRoQQQQRuCDsa6qknqjmzTvZkFvd7SnGjHQ1XBvZO9iCly4DbsmGViBNwgg5VEyFIk5ojTSZrl4/idKhFxi7y6dP3odHA4R1JqUtlr5iHttgVt4nukd5FZgDJDaqZHKQoPrT8LrSrULvk7E4tCMcQ3HmrlKLM1vascu5zsKhMxH5rTLQbMBfDGalx0WnDOGTq1S1ympO2g7iFRRtSuKRXFtsq1xRGw0plNl2UL/qVuNRrUdyZGKnGDpQ1HyGfJq0vJWzUIxg3KAlh3gmt0VB4bnpaJCDyp4xLWxHCPD0kmFIs8UulC4xleM2AQTUvcpqx0MtfoWMsRIjWiXBlWoAKluaViNh3wkjShcVTsKNZZabQfMmGtE86mUVpDWEsSdaMVqJJtExw8XLiohguyoD0LMFn76NSSjFy6allFuUlHq0vc9lXgdu0qLbEdmioDGsLzPqSfU14atinWqSUvM9jQcYRUfYuMCTlg+hrmVtGVVbXuibXIPj+NVpXESuZT254CuJttctL/xCiRH/AKgUTkbqY2PkNq7fCMdOlUVKT7j+PIy4nBKrHNzXz4HnPye8J+eYoB9baAXLg6rMBfUxPhNeh4ti3hsO3H6novz6HNw+H7SWuy3PasfekzEZRAHSenTSvC00+b3O7SjlVked/Kdw23Zu2LiiDdtkN4vaygt6h1H+2vXf+P4l1aU4P+L08nf8fJwuJRvUz9f9GM7au4zmWZ8L1C5LE+1oXISUgkVLj5yxu4xVWFqxyVijK29SuzljrVTdyxKx8mHM0xbbQXxWGG4opkixRRT2LLlWaYc+FQgSaAB3gzxeWigo9QNyUWOlXNaDJ6gMTZgAjes8lYuWqCWsWGWDvUWoNio4uoKmjYSbujE4o6xQMsUAZZqDhLCGmSFlIMzRSNCrUEMQwqWGcEwwxM70ojgTF0UULlZIXOho3JZjns/cjFWOc37M/wDuLVNd2pT8n9i+hG9SHmvue7/OVLbivntWMlK56nJJIKFHLzqlyuI2AvmR4ijEeIpYuy2laIvJqWtWRT4Ph1rD45zYUKHtvcvwT79y4pQa7DS4QBoNetbsRi54jC//ANP+Sy+STv8AdGeFOMU2lq9y1t3wzsoPuFc3mdY+EH1rnuDjFS67DXM78rLq9qws98OzRzClYP3x8K6//jilGdR8rL3OPxBWjF+J5LdlTXr07nOSTGsApfelnoVzVgl62VpE7gSuDVzTWJZExcqAsTD0GCwRsUQKg6Ys94kU0UFbkFXSrRyqK1LjnIqEPqhCWHuQ6nxFFBR6hwnE5rYq5Maw+BOhoSjcaMrCuL4eVGYbEkeoifxHxqtQsM5XKXiIJU0WVy2Mndskk1UZ72BIsGoF7BwaOYqsMYLhN/EtlsWmuEb5RoP5mOi+pqqpWhTV5uxoo0pz+lDeO9j8XYUtcRABEjtEnXwmqIY6jN2TNsuH1lHNb5KTGWmtsUcQymCNDHPcaVrsY8tnZnbKzTWQr0JstKhbksK7IyuphlYMp6MpBB+IFLKKkmnsx4yytNHv3BsfaxuHF63Cswh1iSlyO8rD7weYg14LEwqYKu4S1XK+zX76pnfoYjPFNMa4exYRd7rAxOkSDE84B/cVjrxinenqmaKujvDYJi7SqyAtlznKrESubkpM6E6x1Om8TXTk5RbSvbdeHX05/wDdq41HZ6FHx6w1lXcGMmS8IPvLauK1wRv7gYetbcLONVqNt7x8m00vkv7TNDQhcsEYm7c+jcSyB5obk/8AetFTToRhzTfzb8CpCnDL4tWrt+5pma5eb+UaJ65FT1q6vB1KkaUOVorz5/LYtt2yo49hm+Zq90Tfv31duZUdm4S0vgoYCOpJ510uHVF/kyhB9yMWvPVXfr9jmcTu6cV46ezKW17Dvdg3XW0p5e9c/p2HqfSt1XjFKnpBZn7L3K8PwurLWei92aThXsjhLemV7h6u5/BYFcqvxfEz2aXkvzc6C4ZQW6v5ss7nsrgnEGx8Hug/c1Z48WxUXfN8IjwFD/iZvjfsF2SNcw5Z1UFmtvBcKNSUYAZo6RPnXd4fxmNaXZ1VZ9eRzcXw5xWam7+H4MRejlXcloctC50qtoJMuKALHLpEaU8FqNBakRcqwZlQXoWLLH01CWPqgTkUSG+9nLvcFWIc0eHBqxCsu8FwztBDGAyhgRBiGKkkf015nHcXeHxjSV0tH7XOvRoQnhbPe97/AL4FBx7hjWVJYaGQD4jcHoRXWwWOpYuGaG63XT96nOr0XTdn7mEw95SzDxq8wTTI4nB6yKW4sZms9hvYb51N3EErZBhVGjXDz15L4jU+EVyMfxDsHkhrL7f2dHDYXOs8tuXj/R6VhOyw6FLSKigkKiiBPM+J8a89Uqym883dnchQVlFaIpsfhO3JVuZlvLpQjWcFn9jdaKhZ7GA+VDg62r1u6ogXQwYAQM6R3o8Qw/p8a7/BMXKtTlCW8fszgcTppTVRc9zJ4au3LY5MgzrVcWVncKwnWiws2Xye8U7LFBZhboKMOUjVD5zI/wB1cTjeH7TDOXOOv5/fA28Pm41cr2f3PRsfYe66dm+U6zrvI6c+fxrylKcYReZXPRReWOoy1ubZtXxmUjXlp9ZSNiN5GoiapUrTVSlo/wB09fZlTabzREL2KKvaS7LkXLmGLEDvq9oXUcjbZAD9oNyrRGmpQlKnpopW6NOzXzp4WJFXu1pzM/j7jPOV4hnybz/EUW0MdAbhPpXQpRUd1yV/TV+9ix3PsVftsFzH+Ahts0STcbQ2bKKNWJ7rEc+6OZqQhNN2Xfd7eC/lJ9Onv0Flb0C3sbdLzdUW+7Nu3u6Btzcb65ESBoBprrSxpQUbU3fq+T8l0XyW0o/yZ21cLbUJRUS+xaYZdP3PpWWe4sh+3A/vv8BVO7KXqLYq7d1NsyRsI09da0UcsZJssio21PLeN8MNm4QyhcwzhQZChie6PIgiva4fERrQUou/I8pjqDo1WrWT1RmscTNakURsLpJNELsh42DE1ZFWEU1cHFK2BspTTGk6KJD6aBD6ahDR+zfFRa0amiyXNZZ9orZ51YpELjgfHVW8hY/w2JRgftiJHwFed47gY1Kbqw+r72Ojgqz/APj9vM0XtRg+1ssJ27j84Mdy55xHnHjXmuG4t0KymufyuaNdSmqkXF+h5Dxj2bv4W5IGcEBtPe1AJ0+kNdCPur3OHxEMRDPDY4FZZJZJqz+5LB3BcgTqYHxpqndTfQoVNymorm7HrfB74s2FUbKIHkJrxmJk51G3zPYRoqMVFbIAcXOvw/M1RKN3qXaD2GgKJ3PeNZqjcpCybbueZfKtxMXMQlpTIsqc0fXuQSPRVX+qvV8Bw7p0HUl/J/C/WcTiFS81Dp92Y/C7125bHMnsWl2zpVCepQmVh0arS5aocw7sjBlMEEEeBBkGpKmpRalsw5nFprdHpvDfaLtUVtp38GG4rxuIwHZTcf2x6zD1oVqamuZoeHYm/cM9qt0AybbqBcA+tadfejmrDWd651aFGC+mz6rb1XLzXsJWjCD0Vhbjl05QqahkYJ4PDBfHTMB6VZhoq7cuT18tLkgit4rgw4uMrTqMoE+6E7MKB4nPHiQa04eq4uKa8/O97+mlxnHQE94jIBkDIDN5gG7x95cPb+kw93OdB46imUU7t3s/4+HLM+S525+GgVFshhcOzmTmYncnVj5mmnOMVZaF+kUWdm2qb6nko29TWWUpS2DqxlMQ3L4D8zSOCJlQxYE6k/p8edVydtEJJ22HUj9BVLb5FDuYv5T7SKthgIYll81gH7j+Nel4JKVpR5WT9TkcVV4xk972PPLqA7134vU4l7BsPhk3FalYrlJhilBsTMJNa1quxapFDiEg1ajbFgwKITsUAHVWoS4zZtE0rYjlYdKgb1L3IpXNB7PXluBk5ACG5K5PcnzII84rHxC7prLutbdUlr7G7Bxbkz0nh3F1a1aa4fePzW94MASjnptv6V4qthpRqSUOXfj5c0dNSuii4ipLYuxcPeRlvWydgDbCGD9U9l/2nlXXwFfsnSqQ+mV4v3v7q5mx1D/Iptc1qvwZPD4MHEIwOU5gT9VuYPgZjzr0OLlajJ+Bx+Hu9aMWbe/iR2bd4ggwoAnMx2A6a868pbNU20+x6xyutD624LquwG/kPHzpJq0W0SLuE4rxc27bMkdoQcgPXqR4dKfBYHt6ln9K3/HqZsdi44an4vb8nj2KtvmJaSSSSTuSTJJ8Zr2UbJWR53Pm1ZzDe8KkmCT0L5R3ao5mUqsTYJOlWp2LoSOqCN6svoFss+FYw2m6qfeH5isOLoKrHxWxrweL7CWv0vf8noXC8/Zi9anKNQ08xvlHMf4rytdRzunU36Hoo2qrR6MZGKe7ba4zAsubNC5InSQVOxmSQAe5G+pq7ONOaglpy1v++HmNGLhoxcMWUhFJDZQNQsqojVxoiRGo11MbirLJSWZ7X8dX4c3/AFcLJWsGNdQZicohdNgu5yjlJ8o2oSq+Hv8Atr+nuWx7quNuMqg5lVTIzEgbaa9BIjpSRg5PxEzpN3JAaQAZEGZUqwPNCDJ5Uzp35+gYybeuxwWjz+/b0WqsyLMyDoSdpJ6kaD0pGlzBZcxqwGnWfPSmUFyEla2h5Z8ofHRfxIRCCloFQw2ZjGcg9NAPQ16vheEdGjmlvLX05HnOIVlUnlW0fvzKFLkit9rHKasLjEtbaeVXRY+RSRcWLwcSKDTMs4OLJGzNCzImZjGJrTxZvgxYCmuOSUUGyHoXsv8AJ6biLdxJKqwBW2NGIOxc8vLfyrjYziqptxp6vqdLD8PzrNU9vyaG/wCzeFtrAsoI5ksTPiSZ1rmLiNdv6jf/AIFC30oz+M9mcO4YfxLbjmrAqR1ytP3EVtp8RqxtezRmlw+ly0AezHDlw167bvMGs3reQXBKwQZGdfo7nWYBA1qzFVpV4RnRXei72/HXyKqNJ0ptPZ8y8wYy3LmFxBIF1QO06lTNq+v2g0T0PnXMrPNGOIo8nt0vvF+D5eBo52ZPiJNxGzmMQlq7h3H14WVI67SPA0lG0JLL9DakvD9+4+68Sj4Zhct++p1toZtDn3z7o6qpMegrrYjEyeHgub39PyYKOGisTKfT/f4NThbSqVdzmcyEXkumrNpExXFlJ2ajt9zqp2EluanqSB+Zqxx08h4MpuIYzNecDZRlHmu/3z8K73D6OSim93r+Pg8xxSr2lZ22Wn5+Sox8A6jfWtbTMMNUVV22A0imWxeti0tt3aTmVMf4FwN8U5C91F1uXIkKOgHNj0rPi8ZDDxu93sjXhMJKvKy25v8AeZ6BguB4awgCWlLDUu4DuT1zEaeQgeFebr8RrzlrL0Wx6Whg6VLRR9XuV1v2bW9fhxNsyxX3cpj3lKxGyiNjVv8A7KpTo6PVD4jB0ZXlJJ/GvoaG/bCKEQAKoCqBsAOQFchSc5OcndvUtoxUUkiixS9itwuDlCl+cCATmgDvEawOsVupvtZRSeu39fksqyioOXQocBxxrjD+HFkTBuDvkxAypJCxrrv48q6rw8KF2nefhsvFvn9jnLNiGrrLDx3l4eC6mkwIuXIhTHgDXGq5Ibs6UpJblzawORWJTQiT102M9R/bnVNPFK+R6p6eXRr1M+dOSswZVRKjIq5M3ICDMnu7EaGfGmhVk7Oau9vH95BRDBMHto5GpVSRpuQCZ0mlqxcJuKH1Qw14KJ0AHlFCFGU9iZLifFLnbWWS2ezZlILaZoP1QSN/Oa7vDsJGMlKry2/szYiM3Bxi9+Z5VxngL2JkArtmG3+4HVa9Pa6ueZrUKlF97YpLQINI7FckmgmItyKCFhoz7DMV2q17D1EmtSxt8R01GtLmM/ZFNixQiaICypNMWXNF7L8Ka5dGUqGUZ1zCVzAiAR9/pWPFV4wg819dNDVgKMq1bu2011PRsFj8Ta0xALD66wV9RoRXna0actafyemUZWtNeqLtHS4vJpH3eINYbtMjTRTcV4V9JDBHLqOlaqVXkyucb6mVuXTauq0e6dRpqpEMIOhkEjXSt8Vmi0YZq0rl7d/5OTulN7N7U2xOuR9SbR5c1GkH6NYd6ufW/wDKPPzX/Lr1+4ZLQqFu52bNKXQyTtMqMsn7UEKTsQVNasuRK2sbP519ufndCJ+45hl/iCBqXJP8r97TrqVqmbeR9LfK0HjbMMYVyYncFvPUH8zVU1vYkHcXxNwICx+iCR5nb8qupQ7SSh1HqVVSpub5Iy5ukMGAkTqeeu816eNtkeQ1d2xp7YYQeW1Forg7MRu2l6UyhoXZgQcsyoglmIVR1ZjAHxIqmpaKbeyHhBydke2cO4WmFw62V3VZZvrMfeJ9fgIrwVbFyxFZ1Hz28FyPT4amqcVFbCVh5E+Pwpqn1WOk97DmBYQxHMhf38RVNXZIqqckSNqakXYKlYpvaLBXLqKtn3pAYkxpvoTuZH31rwtSFOTlU2JKUlF2KhcPiLJAfQ/aX8GH5GtbnRqK8fgup1FJau5a2+J3xlHalSfomGGn1dJPwrK8PRd+7f4H7ClL+If/AFrEwZYtp9UD/wDM0scLQvt8/wBiSw1FbL99xnhXCFcDt7guQioqI0KFUaZoHfMxv0570KmLUZWjGy3vzv4dDLVnKL7qt5iPtLjBg3kguGXlGhnu5/qyM3nAjnGrCYdVo7keJUYZmjOtx9b0TdeyfqkBrR9QJH311KdB09kY5YmpJ3Tt4B34rcQSVF5Pr2oJ9U/xWyEC2Fef8o38hfEcUtXk7rSRoVPvDqCh1rZRk4uzJPJViZPivDSsXF9xjHkenl++laWlyPPYiCpysha5GWqramaO4rbvQKtZZM+BpbCC+JGtGI0dg2Gw9JKQJSNn7Ehe/I10g+X+TXD4rKSy2O3wWyUnz0N3hLytzE8wfz/WuLNs7rlc62BU6rNtvuPp+lBTa3FztC2ItXkGozL8R+oq+Lg/AN4y2Mvxe0rfZNbaTa21MdWAlwt+yY95lB+kuv8AWmzr6T0irK3fjayfn/p8iqGgfHtnbMQhgAZremw0DKdVkEiD131qqksscuvr+efp7CTWtxzhLqx7vve7qRmEyyzzAktH8xqnERcVrt8dPwPHwDXrZS4R1OYf7tfxzD0pIvNBAtaTRX8bv5Qq9ZJ8hp+/KunwuneUpvloc7i9W0I01z19iqWyraqYP3V2HdHAu1uW2C4R24VbRi8B30eArfbtsOURIOo130rPXxkaFpVNuprw+E/yIt033lyfTqgfFPZXFWd7YadsjBj6Dc+k0tHjGFqtpSt56FssBXSzWv5C/sVw0NjbbsNLRLkHkwBCyOoYg/7ap41WyYWSjvLT05/H3L+G03Or/wDn7/v2PU8felC22kV4ilG0rHoKce9YoBeiP34V0HG9zWfcM4wqMyMYDAEH7Q0g+f5U88M5xTjuJJZmi1s4nOs7L11rNKmouw0oKLA8SuZCqjvMXUQDoJO7EfhVtBKTu9l8kg8yuWnao65LglTzPI9fKsDhOLzw3MzpyTzRKXiXBoGhleXh4g1ro4q++5dTqgMFxS5ahLhmPdYkgMAJy5h7rgbcjrWmWGp1otx0Y84xnrsWNriVi4MzJnHNgkkeboCPjFZZ4atT0vb1/wBMoyyt3JfP+gtz5u1p7SrNu4IcZGVp5MCwGoOxk0+H/wAqFRTWtvFP7Fc6U6v1HlfHMC2FuQ4ZkJ7lzKVzeDA6BhzAPiNK9XhKscRG60fNdDkV89CVp7cmL4fFW91fKfGR99b4xFjiI8mTv3s2rXE8929DBIq5Rp87Dyxa6i3EManZFEZ3YkSTomhH0etJpfQ51aq6juyrF2RBpkVxWoAimkNNkgKQrudtW5aaDlZBbshhmAqtK4iVxngXHuwvAn3To35Gs+NwnbUrLdHT4fW7CeuzPTcNikeCNOYP968pKnKLsz0yaew2+LJm2JnISSuXMAZAKzoWn8PEU9KCSzvbx5izT5DPCcNkSMzAkksGbOZPU7bAbaUKlXPIXZdQXFOFZxqobx2PxpoTcddgqUZaMx+P4UUOkjz/AHrWuliFLczzhYUe+CuVwJHutzXyaJAq5Qs80fVdSu91ZhDiGZBLCVgABYMDSQ094RFLkSk7LfxLou8d9UWN66z2Q+7Lo3UjkfP9KzxiozceTFlG6Mvx6+WAZdYEEc9yfzNdrAPJeD8zl47DOpaouWjKzhYeZkjqOXqK6qjc41Wy0sbD2axlu3fQ3YVTpnkjsz9F1I2giOkE1zuKYSdTDtU9X06+H7zLeH4hUKuZ7NWZ6dirIdcrQSNfBvtIeVfP4TcXdf8AXgz0sXzWxQ8UwvZKt5BmFsntAB3jaOrba5194DYjN1FdChW7RulJ77dE+Xo9n00LE0mFxrBrWZHDKVzAyNQRuDsR41XTTjO0lZltOWupmsXeIjyP410qcdwymJY1CiteaMqd7Kd2jWI6GtNCffjCO/wI9rs0mBx0215SBlXxj8BXLq0u+y693dhsLczXV+lr9595j4AUYwdtAydoly9qq5FamZP2g9oWweJVRDoyZrtonVSGhWQ/RJE6bHL4k116PDaeKo5tpcn+Tm43FdhUTWt91+/ugRuM4LEAfxBbJjS4Mmu8Ge6dehrK8BjMO7pX8tf7L6HEaMtpW89Cy4aUs5QhCS2hEZGDQAVI5AnUcpms1fPVj3ltfzuv6/dTU4pxbitC7vYZXgNNu4PdYQNfsnYg9DI8Kz4atKDzQfoUZmlpqiu4lwpb9t7GKHdI7rW8wMjVWCmQCD4mfLStssdKEo1aMe8t79OjEq01WhbkeG8TwTWbjoTqrFZ1ExsYOokQfWvY0asasFNbM8/Up5JOL5CgxTDerXBCZUS+dg0MoMpFXmrIjRjYnc0oTYHqfBqrFyhWvhRRy3FytiN6+Wp1FItUbDvAsDauXIvXexSCc+QvrpCwCInXXwpKknFd1XLaahKVpysupu+FGxZGVcclwcgyMh+Mn8q42Kwrq95RszuYSrTgsvaqX75l3wfEhWZnZSzw0iGiABkJ6iPWTXJxFPRJcv250lG/qXtrEg7a+WWOhk9fIf2qVOEY3e4ji77Dlsqf8fpQSuVSTQPG4VWGtB0ZJ3iKmYni/DFBMEVro1pLRoSdPoV/C+GMzEn3Rp5netFeulFJbjUaUr3exZ8XtOlleyicwzAg6rB5TvMVlw8oSm8/p5ls4S/gZPGqxmVIPgDXXpabGOon0E7TlZ0Pn/aunSm27HPqxjbVBVxXIn471fKXI59bDxcbxPQ/Zv2tQWltYhshUgWrxEINBC3GG3mdDz138hxbhT7XtaCvfePPzS/0dDhleVSLUtbaehe43iptkPkGScl7X3CYyMRzRpiRsSORJHFp4dTTjfXePj1XmunPU6m2hR4rDi0t21mBs3i5w/VTcRmuW45ahj/urfCbqSjO3ejbN6NWftZDLxKn/m2bb9bALD7RQax5n7q1/RUlH/7fFybpeQvZIv2LauZlLTMJ10Ctr5xVkr0qsnHq0vsFax1LDD4nPqvUoPCDBj109Kzzp5dH5hzXOY72yt4UKtm2Lrz33Y5VIEghSJJ10nbQ1pwnDZ1W51HZcl+TJi8Z2Vlu3yKnH/KXin0tpateMF2HkW7v/TXRp8Koxd5XZz5Y+o9kl8ma7ZnzO7FncyzMZJPia6MYKKSWxzKs3KWpG7c29aawq2CWr7IQyMykGQVJGvXSq5wjPSSuPTqSh9LsazgnymXbf8PFp26cmXKt0eY91/8ApPia4mK4BTn3qDyP3X5XydCljZL6jR4v25wioGt3DcXnaZXW4s/UZhrHqPGsFPhWKzZakfVNWOhDG0WszlZ/f0ML7YKmLdsVhmDrlXtUMLdQgRnNs6lYiSJjyr0XDqU6NPsprb2szn46VOpJVKck77rnoZFrddEwZgLWajHzBsOkU8Rkzt5pNJJCk1tGKQFyDYUmmzCqaODCGhmDnGrdqKVsrbPrlsmimRMsOG8TZNGSTHvKxDHL1XZjGk6Vhr4SL1T06M7eEx7fdkr6ct9P9ml4H7UWXAQLdL/Vys3/AManSuXieHzp952t5pfex1cNjqVXRN38r/a5f/O7k5SVWeQd2f8Aoy1hUFa8b/697m+3gv30I3y0hZJY7KW18yF2HPU6U1Om5lcqsI6FTjLLkmDC8jGrRuVXfL4mK0pRh5lU5SeuyHLF42Ug6ruG5Hn8dx61VKmqktC2PdWpXe13FzbFoWjOZSx8tMnx73wrTw7CZszmudvyc3iGO7CSjDd6/gy9ziV1tyPhXYhRhHZHFnxCrNijYtvA+daI6FPbTe59bvZzBWCdAQaMm2Nnua/2O4nZt3Ml4C5adQl0MBAnZo5gfgTXL4phqlejek7Tjqvx6/cTD1v8et4S3NlxO0mFVTbQnDBMpbMbihGJlLqt3lSDo2oA0OUAGvLUZSxDanK0736a9U1pfqtH0ueizdSnxyqtvs85KAi9ZYyWUW2U5WPMjYnmCJrZSblPPbXaXr089/MPgymukof4Z7gtqoB2IYsc0eByz4E1tjaS7y1u37W09dfUmz0A2rirIU+/2aqOajIABrzADH0ppRlLV8r39/8ApEukOWDJ7FAcoUBmkjKpEaEalzy+J5TTLbtJPXl4v8L+gX/ijKcVvBrrZdFByIBsEXRQPhPmTXocLDLSSe+783uecxNRzqyl+2Qi61eytMZTpUZQ3di+LbvD1qci2mtAivpSMFgD70UNc+z0yIdCA0yQLnxtVCXAsINRsKOrVkdiy9kTt2+ZoODZS5jQueFU5GG4gb7CnaDZMatXdNaXKI0S+cLQsyZWcN4VLAys4MUAZB1GxouN1ZjwzRd4vUtcJjb11ktreds0EhWICjnmywWP2fGDXOrUqNNObglbrz8r/c7eHxNWVoym5N8tkvO278Pc3OCwYQBQuUcwvvGASczczptoBNcTPnk3J3+x17ya0LrCcOUCFABIljEgCdjzbUbdR4aFT5/H5/dRrqCul/ZV8ecKRbTXMe+xiTl6n1HhQhTlJupL0Dro2Qv2gLThx3QssdNABuddKrpZpVVl3LZ1IRg3PaxgsSwYLAMZQNdTKiAfgBXq4rSx4etV7So5Ir7eGu3bgtWrbO7GAAPzOgHiak5Rpxc5uyRbSoym7JGy4d8nhXXEvJ+rbnKPAsRJ+71rhV+OK9qK9X+DrUeGQ3m7+CLUcCtWh/DtJI3JUFo8zqaxf51Wo+9N+jt9joRw1KC7sUU/ErQ+qAf5QK10Kkl/J+5XVowlo4r2H/Z/H3m7lu863gZUXL57J15oVdLgBH2QsjpFZ8XSprvTgnHnaOqfW6cfm5LaBuM3M1/QoRlzvbRrbZGAglCp13IIIGjHfcV4aNqWz3sm09V4/r/Ie5SPlKamFQiAPoyT3teWVgCOmYVuV83i/wBt77ehL6E8VbSSQFmQxkwJWIk8lEgn+9LCUrJPyC7HLuOuFCLV2wR7ukuxkasSNE58jypoUqamnUjLr0Xl4/AlRTcGoNXKv/wy7Du3bU9Gzj4HKZrd/wCzgnrF/H5Ob/6qdtJL5EMbwm9ajOsiZzKcy/EbesVsoYmlV+l69HozLXw1SlHvL1WqBoKvZzyvxp71MaIbH2GfSlaJJDCWy0wCY1NAFiBWiLc4NKlxtxqyQajmLlE8UmtFO5Yj7DkTTxlbcE0w73Yqdq29BMgH5wamZhsHuYemZUpArtoxQsMpaiJUg0C69zs0CEEALDMSFnWImPCaJYtj0j2H4F2SPeYMqtEM4AbIBPdHiSda81xbFKpUVKDvbp1Ovw6lJRcmrN/Y1/DlFy5qMqpC5eZcqGiPBSvqTWJ2jZPn/rQ6reVNIPx7jdjCKO1fKXMKoBLE7Zso1ygRr5DerqNOeIl3FpzM068KbWd7md4gRcdDbDXNJ003+sTt61ujSai0y+rWi7WJ8Ywz3LYW4dBqRJCaa99tJA1NHCUY053jv1MmIXaxtLYy74W2q5muA/Vt2x95NdeMtNzEoxjsjc+xVlEw4u6K9wt5hVbKFH9M+ZrzfF6k51cjdkuR0KFK8bpbmgN2dyP351wXFJ6Ivy25C16yh+kKKk1sh4trkUnFOFK+zJPnH41so4hx3TGlZrVGYxXCyD/iunDEJmZqzDPimyFWYgBSFCJbAJ+0YDeoYUsacXO6W75t/wBr3TFnpFsz2NxeQqBcBn3gJnoY5g10qdG98y22MXbJ2cWGwF0s+pU6jKSM2oH0lny9RVVWKjHRF9O8pF1fRm1PIaAbelYotR0NtgOo5Gn0YrQ1Yu8p9D+dVSjbVAAY3gtq6Cbf8N/Tsz5jl5j7600OIVKbtU1Xz/ZgxHDadRXh3X8GPx2FVWIuAqw3HP8ASPGu7CopJSTujiOE4SyyVrClsAbD1Ov3bUzZArOToZpWQmFqKQjRBxTXAjltoNRoJPEaijFBjuc4bhcxLMYQbn8hRnsNJ8gN00sUKzgFPYA4bsUydynITiaIuwvfsTUY8ZCJWKQvuPcG4W16/btwe8wBkGMo1Y/AGqMTW7KlKfRFtGOeaieu46XItr9ZQfTUnTpAFeMo9zvs9PDTUofaL2iOEdls5RcZZzN3sgbTMqHTMco8PAzXX4fgViIZ6r0WlupzsdjpU3kgtXqUXD7EOcRiGNy82suc2Xpvz8NhtXbcIwjlirIqowa789ZfYu+FcWAJ8ToBJJPhzJrLKN9zVFpasteJBnSLoy5oyWAe8ft3iPdXou5rL2jzWijPOo6r00iuZm+Ki3YGRQDd+l9gdP5vCunRTSuzDXxVtIFp7O4M3Lav2z5dQqCO73jImOZk+tcPidbLVayrzO/w1uWHjPM+enkzS2LAA0dv361xpTb5G5t9Agyjcz8aTV7IGr2AXblrqf6Z/OmSmS0hC9hM85Vb+nLV8amX6n8lU4oq7nA2usUN1bZiQH5+Vb6VaKip5b620Ms49GVeL9mltWs7ue1DGUI5RuD5kVshi867uzK40E9b6or14YyKLijz+NF4iMpZGIoOLui5wd4sBOh+6sVSKTNcXdDaydCgby0P6VV5Ow6QUYRGic/kdKXtJLoPkT3G7PC1OzH+X/OtUyxEuaD2aKP2z4OOy7TY241Me6TBX4kH/NdLheKfadm+f3OdxLDp0863X2MjYsrEggnw1r0SR5mcnsTdTzE/j6GpYRTsfKoO3w5/Cq3EtUkz425oXGAPhjyp4u4BvA4RTrc2HL9TVmxU6mtoi2OxecwohBsBQlGyLoRtq9xE1E7BaCAVMwMoMXcwplow2GLV+BV+lhHG50YmapbsI4ALm9IOiz4XxjJeR2BZg3XQkjLqPWs+Jo9pRlD96mnDPLWjL910Nm/tTZw6P71y+QQoA7qz9J2PUmdJ0HKuBDhtSu072jz6+h2MRjY0u6tWYe1ca5cN1yWMySddeXoI0HgK9NSpxhG0VojlU26lTNIafGaQJJOw/v8AnST1Z0m7If4JizbMiC/Xp5T/AI86rdJS32Km099R3Gcb7GSpzXm+kdQn2j9Zvw/F+zitkZcRiNLGeUljJaSdT1k7kk70zOcbT2S4laFvsnBBUnKwnZiTB9Zrg8ToTcs62Z6LhOIXZ9nzX2eppziEIgd7zif1ri9jK511qfKnPJHnP4UcltLj38RrD29dgPhNUzg7Fc2NmANB8P1rO6cuZRlbYpgcjYlpCzbtyxIH0mBQE9NHbzArVXzwwyS5u3n+6ISqrWS3ZnuI3hfe6JgQOy0OsMob4yD8K6OGh2VFZuWr83+2NEIOCSfPcubXC0AKEaRl9I3/ABrlyxEn3vUqsrFPe4SFkbxI+FbI4ly1GjGwt816GD4kx+oq3tOqLMqY1ZsXBsZHT3h8DrVUpwY6Vid1GjTQ+Gg+HL0pYuPMdIoeN8cYWbtm5bLEqMrAcgwzFvIa+ldXBYNOrGrB6LdHN4hVtSlBrVrQx/zQMcy6eVd655bNbRjdq2RuaKI6cZbE3wqnmAeX75VYtTPKMoMLZWNGGvI8ifE0MqGjVa3I3F+tp4UdthJTbK3ieJMZRoOlFbmijTtqxYABaMy17ggapGJg0CCVka1eBh2priHbYqtkZx3iokRI7giO0UsYAIM+WtRq6sWweWSZwYklpbc70qgkrIFRubzMtEDFO6yAHUz7089J0H96dX2RZRlGAEOB4nw/elS0UXuvHqM4a+Tp7o8Nz5nlSNoy1cRJq0Ar2AahgzO+ou9j/IpbjqR2ziXtkEaxSThGccr2LqVV05KUXqbPgntShgOAp6n9a4mI4fUjrHVHo8NxKlPSej+DVYHEJd1Vgf3yrnSi46NWOmppq8dSyEAUnZ5ivVldjuPWrY0OduSr+Z5Vso4PNrYy4jFU6C1d30W/9CWFtMVe84fNeCt3SBaKDRUfn3SCftB9ZoYuytGPL39CYSbqRU5fvkJ4Ig3MPO7Ndb0YiJ9LA+JoYruUXDotf31N8tLy8LGwuJDN5zXno6pGSL0RWY1P4jcwY+8A/nW+EHkTRph9KEnwgOxp1Nochbssp0j13oyaYLjSAkagVVaz0BezML8o2MWUsprBzXGG0x3U8dyT6enpeEUJxi6kuexxuKYzPakuWr/Bj7GIK11pI40kpFpav51nbxpYpmdvIySJOnLx3P6VbsVzqOQezZy6gwOa7r8DUaEZ2/cQrBOU/RJBI8jHKhaw9OF9TP3jJ3B8Rt6TTQWptQK41Ga1CcDUliEg1CwACnWrUKw8USu58DFKwoHlJoDXsE7IxtTC5gJsmaDHzBFaKQDVwqEtQBZIfsWTSsVsctWyKXOI0mFy+FDOhHDoR7IGiLdoj83ipcNzj2mGqEg84JH4VGovdD06so7NryLPhWMa4uVmYldCCTVE6UU7pGnt6jWsn7ssEtUMpUaC7jf+GtoDrly+on8hXExFN9vL3PTYOS/x4tdLEeCWs9w3HJzWjbA2ALOGDSPU1mxMnly/8r/Btu2kvP7GwvjvMf3rz/fWuPFa2RmhskY/GcYIu3BGZQxA6wNPXavWU8Bmoxa3sjGuKKnUlCauk90Rs8etFokggqGEHQsCV+MGqJ4CWxvhjqNS1n8MYu8STkCSCAeXvH8KrhgJ3syx14oqeKcWurovdU7H6Xx5aVvp8Opxs5anMx2Mq07KGifPmZXiNjODzNdWm+Rw2+bKzD8PA97U/VG3qausiqVXoWNqxr+4HkKnMobvuM9iBrUZAN54GtAKWpWtf1M0UbI22QhcXvGrIjoDcWTSy3CQ7M0pCYtGgQBbWnFY4hFG5RJMYSwDSSYMzDLaUUtxW2daKlyCl/XaoWRO4fAk70rkPmLOxhAKrcxL3Glt1W5EsEVKW5Aq26ASRwwP686ibQGrgMQjIJPeX7xVkZNsRwQG3cVvdPodDVgji0StXMjhvQ+XjRa0GizSWSInkaVKxYTLqYQz3iMkGDJ0MHyJrBjKUr9pHyf+jr8MqqV6T81/svcDgjZS7JktkfyKlQ3nqTXIrxacL+J3YpRa8xz2l9oreFs3Hb3yoFpfrXCpKjwGxJ6VhweCnXrpLZPXwRhrT7KOY854LjjdtAsZYHKx5kjmfMGvatW0R5ye9yuGN/i3R9YDKftWzK/mPWq6kLtPobMM+7oW9ri4bvbBljy/ZmjGOp0c9xjiGND2g3kf38aunTM+NadG/RlM1wt4CmjFI4Mptkktx+/xphAoMfr+lS5DjH4UBoxcmJuc2/wqqTaY0oWANZoqQFJpid+zGtaYNWNUZ5gCITJAMDcxpSssuFVaS4LjS2KFxcxSRVgAoFKANbumKNkK4oBdxLA1LIZQQxhgzUrsgNJFph8KBvVTkKNotVtkCqKQgRRQCTCULkCIlS5AyqagQnZZhB50yTAZrGYXs3KnzB8K02urlezIC6w55h47/Gl2JZMvPZ/Hgyh5agHfyplqGzGOK4gK1sg6hwY+yCM33TQqU1ODTLsPVlSqRknbX45myxmOXt1VWDJct3LcgyM576/GK85iVdeKsz1Kqaoyvyg3c+FRoB79tQeYYIx+8Aj0q/hsMuIkvC/yYuJNKHqYfhPEOyziCQwHoRz++u843OLJEbzaBhMgzNBxDh55ZW6n1rFbjkdR4HmPj+NNGJvUizt3ibaj96f4q2X03KsTO9Fr93GsO6gdTQi1Y41iTP8AvlSslidoSYJoIMY3HbuFgaU5qiktEVV+yQZquSuSSugYNU7GdxFsRcG29Wx0JFNAb2JIXKNJ3A6UXuXU03qDw686FyVJciZu0CJaFOHq0tsHVqAjRNUY7CpdEGbHDyTqKSVRIly1sYWNhVDqC2GVwx6UucFgyYRql2GwdMEaRthsMphBUsyBbeGHWmULgDCyg51aoRBdks9sU1oomoK5jUGwqZoksyn45cFxcwGq/hUVRPQDiZ57xO1NYKjY6CQQZII6b/GmsS5M4h3ckmTED06VNwvRE8Px25Z7u4zK69VdSDI6jTas9XCRqSzc9vNGzC4hwjbkW/tABiLaXEOhnKJ0B3II6wYnwrPhU6dRwZrxzU6caiMkTlaTyMH866Jzd0OZh0qNlAP5qCdDHh+lRSNMa+lpFgrnKB0n1n8KN7qxRVqZtEEQnlUtYpSu9C4wXCWdZnWoW9jpqBx/DGtd6aVyEdJrUBZxrbTQcgJyQS5fBFG5ZGpfco79/UxUsGVmQtb0StncQvepLlsHoGUQKhVe7F+yJo3LcyLleCr0qjtJDjNrgy9Kl5MA3b4YgqWAHXCoOVCyIGS0OlHQFgyW/CoGwTsGPKpZksSXBNQykJDhzUchDv8ApZ60cgDv+leNTKQ4OFL1o5UQ5/pa9alokM97X5bSqi7tqf5R/f8ACmikQy6U9gHQ3X1qAsXGIwITKw1tsAVbpPI0LhZS8ZthbgjmAasiWU9jRcJAtWiLkHMVdNdpBkR46fClaV7iSqu2XkVHH7QLkgRsCPHkaOg0JdTvCeEXLyZlKwDlMkzIA/UUra5gkgmM4bcsnvDTkw2/tUWpW9D603WrUhDhNK9AFxw3jrIMra9G/Wg2XwnykNY3iiuhBqq5bJJoz63hU5mdJpieLxhbQaCrEhmkAUUQMbs4UsOlQCOdlB1qtkcuRMNOlBsCQ6gEUopogKVGkIgqEGEtjpTADLbHSoEKFFQh2lbIcLmhdgOG6etS7IDe83WhdkBG+3U1LsBFrzdTRADa6eppGEh2p6moQyftE5N8yZgADyj+9aqf0gYgtWAORSsJouHuThCCdINVfyIzJYn3hWhFsdi84RcJxAnWF0+AqqexWybKHuPm1978Km1hOY57JMRbb+b/AOopKu45dvqIOoO4NKmAyuKtgOwGwOlao6oqe4ICgKfRtQQRe5t6xSzRbBgLulSIzBqKYDGLS6ioIyyA0pim+oliKqe5fFEcPQYzR81w9aKQbH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5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ES_tradnl" sz="4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Recurso </a:t>
            </a:r>
            <a:r>
              <a:rPr lang="es-ES_tradnl" sz="4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Genético</a:t>
            </a:r>
            <a:endParaRPr lang="es-ES_tradnl" sz="4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381000" y="1052736"/>
            <a:ext cx="83820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" sz="3200" dirty="0"/>
              <a:t>La diversidad genética que tiene algún uso actual o potencial se considera un recurso genético.</a:t>
            </a: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_tradnl" sz="3200" dirty="0"/>
              <a:t>Recurso genético es </a:t>
            </a:r>
            <a:r>
              <a:rPr lang="es-ES_tradnl" sz="3200" dirty="0" smtClean="0"/>
              <a:t>el material genético que </a:t>
            </a:r>
            <a:r>
              <a:rPr lang="es-ES_tradnl" sz="3200" dirty="0"/>
              <a:t>tiene un valor o utilidad actual o potencial de uso en el </a:t>
            </a:r>
            <a:r>
              <a:rPr lang="es-ES_tradnl" sz="3200" dirty="0" smtClean="0"/>
              <a:t>futuro. Es el ADN y sus derivados. </a:t>
            </a: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_tradnl" sz="3200" dirty="0" smtClean="0"/>
              <a:t>Por </a:t>
            </a:r>
            <a:r>
              <a:rPr lang="es-ES_tradnl" sz="3200" dirty="0" err="1"/>
              <a:t>ej</a:t>
            </a:r>
            <a:r>
              <a:rPr lang="es-ES_tradnl" sz="3200" dirty="0"/>
              <a:t>: Tomate nativo </a:t>
            </a:r>
            <a:r>
              <a:rPr lang="es-ES_tradnl" sz="3200" dirty="0" err="1"/>
              <a:t>Lycopersicon</a:t>
            </a:r>
            <a:r>
              <a:rPr lang="es-ES_tradnl" sz="3200" dirty="0"/>
              <a:t> </a:t>
            </a:r>
            <a:r>
              <a:rPr lang="es-ES_tradnl" sz="3200" dirty="0" err="1"/>
              <a:t>chilense</a:t>
            </a:r>
            <a:r>
              <a:rPr lang="es-ES_tradnl" sz="3200" dirty="0"/>
              <a:t>, papas </a:t>
            </a:r>
            <a:r>
              <a:rPr lang="es-ES_tradnl" sz="3200" dirty="0" smtClean="0"/>
              <a:t>nativas de </a:t>
            </a:r>
            <a:r>
              <a:rPr lang="es-ES_tradnl" sz="3200" dirty="0"/>
              <a:t>Chiloé.</a:t>
            </a:r>
          </a:p>
        </p:txBody>
      </p:sp>
    </p:spTree>
    <p:extLst>
      <p:ext uri="{BB962C8B-B14F-4D97-AF65-F5344CB8AC3E}">
        <p14:creationId xmlns:p14="http://schemas.microsoft.com/office/powerpoint/2010/main" val="19555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s-ES" sz="4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Recursos Genéticos (</a:t>
            </a:r>
            <a:r>
              <a:rPr lang="es-ES" sz="4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RRGG</a:t>
            </a:r>
            <a:r>
              <a:rPr lang="es-ES" sz="4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)</a:t>
            </a:r>
            <a:endParaRPr lang="es-ES" sz="4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363840" y="908721"/>
            <a:ext cx="845820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" sz="3200" dirty="0" smtClean="0"/>
              <a:t>Los recursos genéticos pueden ser silvestres (quillay) o cultivados (maíz).</a:t>
            </a: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" sz="3200" dirty="0" smtClean="0"/>
              <a:t>Se clasifican en:</a:t>
            </a: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" sz="3200" dirty="0" smtClean="0"/>
              <a:t>Vegetales- Recurso </a:t>
            </a:r>
            <a:r>
              <a:rPr lang="es-ES" sz="3200" dirty="0" err="1" smtClean="0"/>
              <a:t>fitogenético</a:t>
            </a:r>
            <a:endParaRPr lang="es-ES" sz="3200" dirty="0" smtClean="0"/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" sz="3200" dirty="0" smtClean="0"/>
              <a:t>Animales - Recurso </a:t>
            </a:r>
            <a:r>
              <a:rPr lang="es-ES" sz="3200" dirty="0" err="1" smtClean="0"/>
              <a:t>zoogenético</a:t>
            </a:r>
            <a:endParaRPr lang="es-ES" sz="3200" dirty="0" smtClean="0"/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" sz="3200" dirty="0" smtClean="0"/>
              <a:t>Microbios - Recurso genético microbiano</a:t>
            </a:r>
          </a:p>
          <a:p>
            <a:pPr marL="457200" indent="-457200">
              <a:spcBef>
                <a:spcPct val="20000"/>
              </a:spcBef>
              <a:buClr>
                <a:schemeClr val="folHlink"/>
              </a:buClr>
              <a:buSzPct val="90000"/>
              <a:buFont typeface="Arial" pitchFamily="34" charset="0"/>
              <a:buChar char="•"/>
            </a:pPr>
            <a:r>
              <a:rPr lang="es-ES" sz="3200" dirty="0" smtClean="0"/>
              <a:t>Por uso: Recursos genéticos agrícolas, forestales, pesqueros, medicinales, cosmética, bioenergía, </a:t>
            </a:r>
            <a:r>
              <a:rPr lang="es-ES" sz="3200" dirty="0" err="1" smtClean="0"/>
              <a:t>bioremediación</a:t>
            </a:r>
            <a:r>
              <a:rPr lang="es-ES" sz="3200" dirty="0" smtClean="0"/>
              <a:t>, entre otros.</a:t>
            </a:r>
          </a:p>
        </p:txBody>
      </p:sp>
    </p:spTree>
    <p:extLst>
      <p:ext uri="{BB962C8B-B14F-4D97-AF65-F5344CB8AC3E}">
        <p14:creationId xmlns:p14="http://schemas.microsoft.com/office/powerpoint/2010/main" val="195462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</a:rPr>
              <a:t>Diversidad Genética Flora en Chile</a:t>
            </a:r>
            <a:endParaRPr lang="es-C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s-MX" dirty="0" smtClean="0"/>
              <a:t>Chile es un país con altísimos niveles de endemismos, posee especies </a:t>
            </a:r>
            <a:r>
              <a:rPr lang="es-MX" dirty="0"/>
              <a:t>ú</a:t>
            </a:r>
            <a:r>
              <a:rPr lang="es-MX" dirty="0" smtClean="0"/>
              <a:t>nicas en el mundo, que por ese solo hecho ya son recursos genéticos.</a:t>
            </a:r>
            <a:r>
              <a:rPr lang="es-CL" dirty="0"/>
              <a:t> 85.5% de la flora se originó en </a:t>
            </a:r>
            <a:r>
              <a:rPr lang="es-CL" dirty="0" smtClean="0"/>
              <a:t>Chile, 44.6</a:t>
            </a:r>
            <a:r>
              <a:rPr lang="es-CL" dirty="0"/>
              <a:t>% </a:t>
            </a:r>
            <a:r>
              <a:rPr lang="es-CL" dirty="0" smtClean="0"/>
              <a:t>Endémicas y 40.9</a:t>
            </a:r>
            <a:r>
              <a:rPr lang="es-CL" dirty="0"/>
              <a:t>% Nativas</a:t>
            </a:r>
          </a:p>
          <a:p>
            <a:r>
              <a:rPr lang="es-MX" dirty="0" smtClean="0"/>
              <a:t>Es centro de origen de papa, tomate, frutilla, esas especies crecen de manera silvestre y se utilizan para el mejoramiento de las variedades comerciales.</a:t>
            </a:r>
            <a:r>
              <a:rPr lang="es-ES_tradnl" dirty="0" smtClean="0"/>
              <a:t> Las especies chilenas de tomate silvestre </a:t>
            </a:r>
            <a:r>
              <a:rPr lang="es-ES_tradnl" dirty="0" err="1" smtClean="0"/>
              <a:t>Lycopersicon</a:t>
            </a:r>
            <a:r>
              <a:rPr lang="es-ES_tradnl" dirty="0" smtClean="0"/>
              <a:t> son fuente de genes para mejoramiento genético del tomate. </a:t>
            </a:r>
          </a:p>
          <a:p>
            <a:endParaRPr lang="es-MX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4168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s-ES" sz="4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Centros de Origen</a:t>
            </a:r>
          </a:p>
        </p:txBody>
      </p:sp>
      <p:pic>
        <p:nvPicPr>
          <p:cNvPr id="468998" name="Picture 6" descr="Fragaria_chiloensis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55854"/>
            <a:ext cx="4356100" cy="282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999" name="Picture 7" descr="papas chil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716463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itiens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1120372"/>
            <a:ext cx="4536056" cy="52609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534</TotalTime>
  <Words>1705</Words>
  <Application>Microsoft Office PowerPoint</Application>
  <PresentationFormat>Presentación en pantalla (4:3)</PresentationFormat>
  <Paragraphs>119</Paragraphs>
  <Slides>37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Tema de Office</vt:lpstr>
      <vt:lpstr>Foto de Photo Editor</vt:lpstr>
      <vt:lpstr>Proyecto de Ley que Crea el  Servicio de Biodiversidad y Áreas Protegidas y el Sistema Nacional de Áreas Protegidas Boletín N° 9.404-12 </vt:lpstr>
      <vt:lpstr>¿Que es la Biodiversidad?</vt:lpstr>
      <vt:lpstr>Diversidad genética</vt:lpstr>
      <vt:lpstr>Presentación de PowerPoint</vt:lpstr>
      <vt:lpstr>Diversidad de papas Solanum tuberosum</vt:lpstr>
      <vt:lpstr>Presentación de PowerPoint</vt:lpstr>
      <vt:lpstr>Presentación de PowerPoint</vt:lpstr>
      <vt:lpstr>Diversidad Genética Flora en Chile</vt:lpstr>
      <vt:lpstr>Presentación de PowerPoint</vt:lpstr>
      <vt:lpstr>Presentación de PowerPoint</vt:lpstr>
      <vt:lpstr>Centro de origen del tomate  en peligro de extinción</vt:lpstr>
      <vt:lpstr>Compuestos Químicos</vt:lpstr>
      <vt:lpstr>Recursos Genéticos Agrícolas</vt:lpstr>
      <vt:lpstr>Presentación de PowerPoint</vt:lpstr>
      <vt:lpstr>Maíz de Lluta Amenazado por Transgénicos </vt:lpstr>
      <vt:lpstr>Perdida Biodiversidad Agrícola</vt:lpstr>
      <vt:lpstr>Presentación de PowerPoint</vt:lpstr>
      <vt:lpstr>Riqueza Genética de Fauna</vt:lpstr>
      <vt:lpstr>Presentación de PowerPoint</vt:lpstr>
      <vt:lpstr>Presentación de PowerPoint</vt:lpstr>
      <vt:lpstr>Recursos Zoogenéticos</vt:lpstr>
      <vt:lpstr>Escaso Conocimiento</vt:lpstr>
      <vt:lpstr>Conservación Diversidad Genética</vt:lpstr>
      <vt:lpstr>Presentación de PowerPoint</vt:lpstr>
      <vt:lpstr>Presentación de PowerPoint</vt:lpstr>
      <vt:lpstr>Presentación de PowerPoint</vt:lpstr>
      <vt:lpstr>Presentación de PowerPoint</vt:lpstr>
      <vt:lpstr>Proyecto de Ley de Biodiversidad</vt:lpstr>
      <vt:lpstr>Proyecto de Ley de Biodiversidad</vt:lpstr>
      <vt:lpstr>Proyecto de Ley de Biodiversidad</vt:lpstr>
      <vt:lpstr>Recomendaciones</vt:lpstr>
      <vt:lpstr>Recomendaciones</vt:lpstr>
      <vt:lpstr>Recomendaciones</vt:lpstr>
      <vt:lpstr>Catálogo de Semillas</vt:lpstr>
      <vt:lpstr>Inventario Alimentos Patrimoniales Región de Arica Parinacota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ley que Crea el  Servicio de Biodiversidad y Áreas Protegidas y el Sistema Nacional de Áreas Protegidas Boletín N° 9.404-12.</dc:title>
  <dc:creator>MIM</dc:creator>
  <cp:lastModifiedBy>Pamela Suarez</cp:lastModifiedBy>
  <cp:revision>54</cp:revision>
  <cp:lastPrinted>2014-08-12T13:19:34Z</cp:lastPrinted>
  <dcterms:created xsi:type="dcterms:W3CDTF">2014-08-09T21:59:54Z</dcterms:created>
  <dcterms:modified xsi:type="dcterms:W3CDTF">2014-08-13T12:59:47Z</dcterms:modified>
</cp:coreProperties>
</file>